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6" r:id="rId2"/>
    <p:sldId id="339" r:id="rId3"/>
    <p:sldId id="342" r:id="rId4"/>
    <p:sldId id="343" r:id="rId5"/>
    <p:sldId id="344" r:id="rId6"/>
    <p:sldId id="347" r:id="rId7"/>
    <p:sldId id="349" r:id="rId8"/>
    <p:sldId id="350" r:id="rId9"/>
    <p:sldId id="351" r:id="rId10"/>
    <p:sldId id="355" r:id="rId11"/>
    <p:sldId id="356" r:id="rId12"/>
    <p:sldId id="357" r:id="rId13"/>
    <p:sldId id="359" r:id="rId14"/>
    <p:sldId id="360" r:id="rId15"/>
    <p:sldId id="361" r:id="rId16"/>
    <p:sldId id="358" r:id="rId17"/>
    <p:sldId id="378" r:id="rId18"/>
    <p:sldId id="362" r:id="rId19"/>
    <p:sldId id="363" r:id="rId20"/>
    <p:sldId id="395" r:id="rId21"/>
    <p:sldId id="396" r:id="rId22"/>
    <p:sldId id="397" r:id="rId23"/>
    <p:sldId id="398" r:id="rId24"/>
    <p:sldId id="364" r:id="rId25"/>
    <p:sldId id="365" r:id="rId26"/>
    <p:sldId id="366" r:id="rId27"/>
    <p:sldId id="367" r:id="rId28"/>
    <p:sldId id="368" r:id="rId29"/>
    <p:sldId id="375" r:id="rId30"/>
    <p:sldId id="377" r:id="rId31"/>
    <p:sldId id="381" r:id="rId32"/>
    <p:sldId id="382" r:id="rId33"/>
    <p:sldId id="400" r:id="rId34"/>
    <p:sldId id="388" r:id="rId35"/>
    <p:sldId id="389" r:id="rId36"/>
    <p:sldId id="390" r:id="rId37"/>
    <p:sldId id="391" r:id="rId38"/>
    <p:sldId id="392" r:id="rId39"/>
    <p:sldId id="385" r:id="rId40"/>
    <p:sldId id="394" r:id="rId41"/>
    <p:sldId id="393" r:id="rId42"/>
    <p:sldId id="399" r:id="rId43"/>
    <p:sldId id="384" r:id="rId44"/>
    <p:sldId id="386" r:id="rId45"/>
    <p:sldId id="387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08" autoAdjust="0"/>
  </p:normalViewPr>
  <p:slideViewPr>
    <p:cSldViewPr snapToGrid="0">
      <p:cViewPr varScale="1">
        <p:scale>
          <a:sx n="64" d="100"/>
          <a:sy n="64" d="100"/>
        </p:scale>
        <p:origin x="101" y="2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2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913AD-3E65-4CE9-8D67-6A0FA57D12B3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9B3DA-F00D-4F2D-B35B-38FA9F5B9AD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23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40" y="4560889"/>
            <a:ext cx="5851525" cy="4319587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27" tIns="45714" rIns="91427" bIns="45714"/>
          <a:lstStyle/>
          <a:p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1232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Shape 9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weights are shared across space</a:t>
            </a:r>
          </a:p>
        </p:txBody>
      </p:sp>
    </p:spTree>
    <p:extLst>
      <p:ext uri="{BB962C8B-B14F-4D97-AF65-F5344CB8AC3E}">
        <p14:creationId xmlns:p14="http://schemas.microsoft.com/office/powerpoint/2010/main" val="2257754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weights are shared across space</a:t>
            </a:r>
          </a:p>
        </p:txBody>
      </p:sp>
    </p:spTree>
    <p:extLst>
      <p:ext uri="{BB962C8B-B14F-4D97-AF65-F5344CB8AC3E}">
        <p14:creationId xmlns:p14="http://schemas.microsoft.com/office/powerpoint/2010/main" val="2299570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284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Shape 10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306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096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990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Shape 10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03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2313"/>
            <a:ext cx="4794250" cy="3597275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054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5" y="4560889"/>
            <a:ext cx="5362575" cy="4319587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88436" tIns="44218" rIns="88436" bIns="44218"/>
          <a:lstStyle/>
          <a:p>
            <a:pPr eaLnBrk="1" hangingPunct="1"/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1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40" y="4560889"/>
            <a:ext cx="5851525" cy="4319587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27" tIns="45714" rIns="91427" bIns="45714"/>
          <a:lstStyle/>
          <a:p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85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40" y="4560889"/>
            <a:ext cx="5851525" cy="4319587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27" tIns="45714" rIns="91427" bIns="45714"/>
          <a:lstStyle/>
          <a:p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7436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40" y="4560889"/>
            <a:ext cx="5851525" cy="4319587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27" tIns="45714" rIns="91427" bIns="45714"/>
          <a:lstStyle/>
          <a:p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3604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40" y="4560889"/>
            <a:ext cx="5851525" cy="4319587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427" tIns="45714" rIns="91427" bIns="45714"/>
          <a:lstStyle/>
          <a:p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4743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991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831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Shape 8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6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Shape 9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weights are shared across space</a:t>
            </a:r>
          </a:p>
        </p:txBody>
      </p:sp>
    </p:spTree>
    <p:extLst>
      <p:ext uri="{BB962C8B-B14F-4D97-AF65-F5344CB8AC3E}">
        <p14:creationId xmlns:p14="http://schemas.microsoft.com/office/powerpoint/2010/main" val="1269876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DB97-0868-45D3-8C68-AE0C9E5B3880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425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DB97-0868-45D3-8C68-AE0C9E5B3880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82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DB97-0868-45D3-8C68-AE0C9E5B3880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659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" y="989704"/>
            <a:ext cx="11327802" cy="239895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551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311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580914" y="172122"/>
            <a:ext cx="11611086" cy="7853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42333"/>
            <a:ext cx="1034303" cy="1485949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691256"/>
            <a:ext cx="12192000" cy="1667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4563406" y="3408844"/>
            <a:ext cx="30651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altLang="zh-CN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r>
              <a:rPr lang="zh-CN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44821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99801" y="6327322"/>
            <a:ext cx="483809" cy="15858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  <a:latin typeface="Franklin Gothic Medium" pitchFamily="34" charset="0"/>
              </a:defRPr>
            </a:lvl1pPr>
          </a:lstStyle>
          <a:p>
            <a:fld id="{F5B7371F-B25E-42BE-91F9-DCD17E1CF4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090057" y="6579542"/>
            <a:ext cx="760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66FFFF"/>
                </a:solidFill>
              </a:rPr>
              <a:t> Kai Hwang, July 26, 2017</a:t>
            </a:r>
          </a:p>
        </p:txBody>
      </p:sp>
    </p:spTree>
    <p:extLst>
      <p:ext uri="{BB962C8B-B14F-4D97-AF65-F5344CB8AC3E}">
        <p14:creationId xmlns:p14="http://schemas.microsoft.com/office/powerpoint/2010/main" val="432359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09600" y="-30161"/>
            <a:ext cx="10972800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409046" y="6333133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609600" y="1092202"/>
            <a:ext cx="109728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har char="‑"/>
              <a:defRPr/>
            </a:lvl1pPr>
            <a:lvl2pPr lvl="1" rtl="0">
              <a:spcBef>
                <a:spcPts val="0"/>
              </a:spcBef>
              <a:buChar char="‑"/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837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DB97-0868-45D3-8C68-AE0C9E5B3880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689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DB97-0868-45D3-8C68-AE0C9E5B3880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58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DB97-0868-45D3-8C68-AE0C9E5B3880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127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DB97-0868-45D3-8C68-AE0C9E5B3880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930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DB97-0868-45D3-8C68-AE0C9E5B3880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387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DB97-0868-45D3-8C68-AE0C9E5B3880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32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DB97-0868-45D3-8C68-AE0C9E5B3880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312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DB97-0868-45D3-8C68-AE0C9E5B3880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896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4DB97-0868-45D3-8C68-AE0C9E5B3880}" type="datetimeFigureOut">
              <a:rPr lang="zh-CN" altLang="en-US" smtClean="0"/>
              <a:pPr/>
              <a:t>2022/3/23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3F33F-C7FE-452B-B22D-B36F1725DB2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44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91" r:id="rId14"/>
    <p:sldLayoutId id="2147483692" r:id="rId1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eeplearning4j.org/convolutionalnetwork.htm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package" Target="../embeddings/Microsoft_Visio___111111111122222222222221.vsdx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/>
          <p:cNvSpPr txBox="1">
            <a:spLocks/>
          </p:cNvSpPr>
          <p:nvPr/>
        </p:nvSpPr>
        <p:spPr>
          <a:xfrm>
            <a:off x="0" y="1595535"/>
            <a:ext cx="11392678" cy="861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zh-CN" sz="3600" b="1" dirty="0" smtClean="0">
                <a:solidFill>
                  <a:schemeClr val="bg1"/>
                </a:solidFill>
              </a:rPr>
              <a:t>Convolution Neural Network (CNN)</a:t>
            </a:r>
            <a:endParaRPr lang="en-US" sz="1800" b="1" dirty="0" smtClean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chemeClr val="bg1"/>
                </a:solidFill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19591" y="4099401"/>
            <a:ext cx="66266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Local details in 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/>
              <a:t>Properties of visual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Layers of 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Weights updating (Backward propagation)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Examples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82859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>
            <a:spLocks noGrp="1"/>
          </p:cNvSpPr>
          <p:nvPr>
            <p:ph type="sldNum" idx="12"/>
          </p:nvPr>
        </p:nvSpPr>
        <p:spPr>
          <a:xfrm>
            <a:off x="10080785" y="5607100"/>
            <a:ext cx="548699" cy="3936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 lang="en"/>
          </a:p>
        </p:txBody>
      </p:sp>
      <p:sp>
        <p:nvSpPr>
          <p:cNvPr id="869" name="Shape 869"/>
          <p:cNvSpPr txBox="1">
            <a:spLocks noGrp="1"/>
          </p:cNvSpPr>
          <p:nvPr>
            <p:ph type="title"/>
          </p:nvPr>
        </p:nvSpPr>
        <p:spPr>
          <a:xfrm>
            <a:off x="1981200" y="834629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3000" dirty="0"/>
              <a:t>A Filter</a:t>
            </a:r>
          </a:p>
        </p:txBody>
      </p:sp>
      <p:pic>
        <p:nvPicPr>
          <p:cNvPr id="870" name="Shape 87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981202" y="2758662"/>
            <a:ext cx="1709099" cy="30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Shape 871"/>
          <p:cNvSpPr txBox="1"/>
          <p:nvPr/>
        </p:nvSpPr>
        <p:spPr>
          <a:xfrm>
            <a:off x="4089675" y="2854231"/>
            <a:ext cx="6321900" cy="92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DD7E6B"/>
                </a:solidFill>
              </a:rPr>
              <a:t>input</a:t>
            </a:r>
            <a:r>
              <a:rPr lang="en"/>
              <a:t> is </a:t>
            </a:r>
            <a:r>
              <a:rPr lang="en" b="1"/>
              <a:t>3</a:t>
            </a:r>
            <a:r>
              <a:rPr lang="en"/>
              <a:t>x32x32 data</a:t>
            </a:r>
            <a:br>
              <a:rPr lang="en"/>
            </a:br>
            <a:r>
              <a:rPr lang="en"/>
              <a:t>a color image (3 RGB channels) and square (32x32)</a:t>
            </a:r>
          </a:p>
        </p:txBody>
      </p:sp>
      <p:sp>
        <p:nvSpPr>
          <p:cNvPr id="872" name="Shape 872"/>
          <p:cNvSpPr txBox="1"/>
          <p:nvPr/>
        </p:nvSpPr>
        <p:spPr>
          <a:xfrm>
            <a:off x="2023875" y="2025750"/>
            <a:ext cx="83877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A filter is a </a:t>
            </a:r>
            <a:r>
              <a:rPr lang="en" b="1" dirty="0"/>
              <a:t>spatially local</a:t>
            </a:r>
            <a:r>
              <a:rPr lang="en" dirty="0"/>
              <a:t> and </a:t>
            </a:r>
            <a:r>
              <a:rPr lang="en" b="1" dirty="0"/>
              <a:t>cross-channel</a:t>
            </a:r>
            <a:r>
              <a:rPr lang="en" dirty="0"/>
              <a:t> template</a:t>
            </a:r>
          </a:p>
          <a:p>
            <a:r>
              <a:rPr lang="en" dirty="0"/>
              <a:t>Convnet filters are </a:t>
            </a:r>
            <a:r>
              <a:rPr lang="en" b="1" dirty="0"/>
              <a:t>learned</a:t>
            </a:r>
          </a:p>
        </p:txBody>
      </p:sp>
      <p:sp>
        <p:nvSpPr>
          <p:cNvPr id="873" name="Shape 873"/>
          <p:cNvSpPr txBox="1"/>
          <p:nvPr/>
        </p:nvSpPr>
        <p:spPr>
          <a:xfrm>
            <a:off x="7324727" y="5642650"/>
            <a:ext cx="2984699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r>
              <a:rPr lang="en" sz="1200" i="1"/>
              <a:t>[figure adapted from A. Karpathy]</a:t>
            </a:r>
          </a:p>
        </p:txBody>
      </p:sp>
    </p:spTree>
    <p:extLst>
      <p:ext uri="{BB962C8B-B14F-4D97-AF65-F5344CB8AC3E}">
        <p14:creationId xmlns:p14="http://schemas.microsoft.com/office/powerpoint/2010/main" val="200584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>
            <a:spLocks noGrp="1"/>
          </p:cNvSpPr>
          <p:nvPr>
            <p:ph type="sldNum" idx="12"/>
          </p:nvPr>
        </p:nvSpPr>
        <p:spPr>
          <a:xfrm>
            <a:off x="10080783" y="5607100"/>
            <a:ext cx="548700" cy="3936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 lang="en"/>
          </a:p>
        </p:txBody>
      </p:sp>
      <p:sp>
        <p:nvSpPr>
          <p:cNvPr id="879" name="Shape 879"/>
          <p:cNvSpPr txBox="1">
            <a:spLocks noGrp="1"/>
          </p:cNvSpPr>
          <p:nvPr>
            <p:ph type="title"/>
          </p:nvPr>
        </p:nvSpPr>
        <p:spPr>
          <a:xfrm>
            <a:off x="1981200" y="834629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3000"/>
              <a:t>A Filter</a:t>
            </a:r>
          </a:p>
        </p:txBody>
      </p:sp>
      <p:pic>
        <p:nvPicPr>
          <p:cNvPr id="880" name="Shape 88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981200" y="2758662"/>
            <a:ext cx="1709100" cy="30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Shape 881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672575" y="3591700"/>
            <a:ext cx="419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 txBox="1"/>
          <p:nvPr/>
        </p:nvSpPr>
        <p:spPr>
          <a:xfrm>
            <a:off x="4089675" y="2854229"/>
            <a:ext cx="6321900" cy="9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DD7E6B"/>
                </a:solidFill>
              </a:rPr>
              <a:t>input</a:t>
            </a:r>
            <a:r>
              <a:rPr lang="en"/>
              <a:t> is </a:t>
            </a:r>
            <a:r>
              <a:rPr lang="en" b="1"/>
              <a:t>3</a:t>
            </a:r>
            <a:r>
              <a:rPr lang="en"/>
              <a:t>x32x32 data</a:t>
            </a:r>
            <a:br>
              <a:rPr lang="en"/>
            </a:br>
            <a:r>
              <a:rPr lang="en"/>
              <a:t>a color image (3 RGB channels) and square (32x32)</a:t>
            </a:r>
          </a:p>
        </p:txBody>
      </p:sp>
      <p:sp>
        <p:nvSpPr>
          <p:cNvPr id="883" name="Shape 883"/>
          <p:cNvSpPr txBox="1"/>
          <p:nvPr/>
        </p:nvSpPr>
        <p:spPr>
          <a:xfrm>
            <a:off x="2023875" y="2025750"/>
            <a:ext cx="83877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A filter is a </a:t>
            </a:r>
            <a:r>
              <a:rPr lang="en" b="1"/>
              <a:t>spatially local</a:t>
            </a:r>
            <a:r>
              <a:rPr lang="en"/>
              <a:t> and </a:t>
            </a:r>
            <a:r>
              <a:rPr lang="en" b="1"/>
              <a:t>cross-channel</a:t>
            </a:r>
            <a:r>
              <a:rPr lang="en"/>
              <a:t> template</a:t>
            </a:r>
          </a:p>
          <a:p>
            <a:r>
              <a:rPr lang="en"/>
              <a:t>Convnet filters are </a:t>
            </a:r>
            <a:r>
              <a:rPr lang="en" b="1"/>
              <a:t>learned</a:t>
            </a:r>
          </a:p>
        </p:txBody>
      </p:sp>
      <p:sp>
        <p:nvSpPr>
          <p:cNvPr id="884" name="Shape 884"/>
          <p:cNvSpPr txBox="1"/>
          <p:nvPr/>
        </p:nvSpPr>
        <p:spPr>
          <a:xfrm>
            <a:off x="4089675" y="3856700"/>
            <a:ext cx="6321900" cy="106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A4C2F4"/>
                </a:solidFill>
              </a:rPr>
              <a:t>filter</a:t>
            </a:r>
            <a:r>
              <a:rPr lang="en"/>
              <a:t> is </a:t>
            </a:r>
            <a:r>
              <a:rPr lang="en" b="1"/>
              <a:t>3</a:t>
            </a:r>
            <a:r>
              <a:rPr lang="en"/>
              <a:t>x5x5 weights</a:t>
            </a:r>
          </a:p>
          <a:p>
            <a:pPr marL="457200" indent="-342900"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spatially local: kernel size is 5x5</a:t>
            </a:r>
          </a:p>
          <a:p>
            <a:pPr marL="457200" indent="-342900">
              <a:buSzPct val="100000"/>
              <a:buChar char="-"/>
            </a:pPr>
            <a:r>
              <a:rPr lang="en"/>
              <a:t>cross-channel: connected across all input channels</a:t>
            </a:r>
          </a:p>
          <a:p>
            <a:endParaRPr/>
          </a:p>
        </p:txBody>
      </p:sp>
      <p:sp>
        <p:nvSpPr>
          <p:cNvPr id="885" name="Shape 885"/>
          <p:cNvSpPr txBox="1"/>
          <p:nvPr/>
        </p:nvSpPr>
        <p:spPr>
          <a:xfrm>
            <a:off x="7324725" y="5642650"/>
            <a:ext cx="29847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r>
              <a:rPr lang="en" sz="1200" i="1"/>
              <a:t>[figure adapted from A. Karpathy]</a:t>
            </a:r>
          </a:p>
        </p:txBody>
      </p:sp>
    </p:spTree>
    <p:extLst>
      <p:ext uri="{BB962C8B-B14F-4D97-AF65-F5344CB8AC3E}">
        <p14:creationId xmlns:p14="http://schemas.microsoft.com/office/powerpoint/2010/main" val="307606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 txBox="1">
            <a:spLocks noGrp="1"/>
          </p:cNvSpPr>
          <p:nvPr>
            <p:ph type="sldNum" idx="12"/>
          </p:nvPr>
        </p:nvSpPr>
        <p:spPr>
          <a:xfrm>
            <a:off x="10080783" y="5607100"/>
            <a:ext cx="548700" cy="3936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 lang="en"/>
          </a:p>
        </p:txBody>
      </p:sp>
      <p:sp>
        <p:nvSpPr>
          <p:cNvPr id="891" name="Shape 891"/>
          <p:cNvSpPr txBox="1">
            <a:spLocks noGrp="1"/>
          </p:cNvSpPr>
          <p:nvPr>
            <p:ph type="title"/>
          </p:nvPr>
        </p:nvSpPr>
        <p:spPr>
          <a:xfrm>
            <a:off x="1981200" y="834629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3000"/>
              <a:t>A Filter</a:t>
            </a:r>
          </a:p>
        </p:txBody>
      </p:sp>
      <p:pic>
        <p:nvPicPr>
          <p:cNvPr id="892" name="Shape 89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981200" y="2758662"/>
            <a:ext cx="1709100" cy="30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Shape 893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672575" y="3591700"/>
            <a:ext cx="419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Shape 894"/>
          <p:cNvSpPr txBox="1"/>
          <p:nvPr/>
        </p:nvSpPr>
        <p:spPr>
          <a:xfrm>
            <a:off x="4089675" y="2854229"/>
            <a:ext cx="6321900" cy="9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DD7E6B"/>
                </a:solidFill>
              </a:rPr>
              <a:t>input</a:t>
            </a:r>
            <a:r>
              <a:rPr lang="en"/>
              <a:t> is </a:t>
            </a:r>
            <a:r>
              <a:rPr lang="en" b="1"/>
              <a:t>3</a:t>
            </a:r>
            <a:r>
              <a:rPr lang="en"/>
              <a:t>x32x32 data</a:t>
            </a:r>
            <a:br>
              <a:rPr lang="en"/>
            </a:br>
            <a:r>
              <a:rPr lang="en"/>
              <a:t>a color image (3 RGB channels) and square (32x32)</a:t>
            </a:r>
          </a:p>
        </p:txBody>
      </p:sp>
      <p:sp>
        <p:nvSpPr>
          <p:cNvPr id="895" name="Shape 895"/>
          <p:cNvSpPr txBox="1"/>
          <p:nvPr/>
        </p:nvSpPr>
        <p:spPr>
          <a:xfrm>
            <a:off x="2023875" y="2025750"/>
            <a:ext cx="83877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A filter is a </a:t>
            </a:r>
            <a:r>
              <a:rPr lang="en" b="1"/>
              <a:t>spatially local</a:t>
            </a:r>
            <a:r>
              <a:rPr lang="en"/>
              <a:t> and </a:t>
            </a:r>
            <a:r>
              <a:rPr lang="en" b="1"/>
              <a:t>cross-channel</a:t>
            </a:r>
            <a:r>
              <a:rPr lang="en"/>
              <a:t> template</a:t>
            </a:r>
          </a:p>
          <a:p>
            <a:r>
              <a:rPr lang="en"/>
              <a:t>Convnet filters are </a:t>
            </a:r>
            <a:r>
              <a:rPr lang="en" b="1"/>
              <a:t>learned</a:t>
            </a:r>
          </a:p>
        </p:txBody>
      </p:sp>
      <p:sp>
        <p:nvSpPr>
          <p:cNvPr id="896" name="Shape 896"/>
          <p:cNvSpPr txBox="1"/>
          <p:nvPr/>
        </p:nvSpPr>
        <p:spPr>
          <a:xfrm>
            <a:off x="4089675" y="3856700"/>
            <a:ext cx="6321900" cy="106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A4C2F4"/>
                </a:solidFill>
              </a:rPr>
              <a:t>filter</a:t>
            </a:r>
            <a:r>
              <a:rPr lang="en"/>
              <a:t> is </a:t>
            </a:r>
            <a:r>
              <a:rPr lang="en" b="1"/>
              <a:t>3</a:t>
            </a:r>
            <a:r>
              <a:rPr lang="en"/>
              <a:t>x5x5 weights</a:t>
            </a:r>
          </a:p>
          <a:p>
            <a:pPr marL="457200" indent="-342900"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spatially local: kernel size is 5x5</a:t>
            </a:r>
          </a:p>
          <a:p>
            <a:pPr marL="457200" indent="-342900">
              <a:buSzPct val="100000"/>
              <a:buChar char="-"/>
            </a:pPr>
            <a:r>
              <a:rPr lang="en"/>
              <a:t>cross-channel: connected across all input channels</a:t>
            </a:r>
          </a:p>
          <a:p>
            <a:endParaRPr/>
          </a:p>
        </p:txBody>
      </p:sp>
      <p:sp>
        <p:nvSpPr>
          <p:cNvPr id="897" name="Shape 897"/>
          <p:cNvSpPr txBox="1"/>
          <p:nvPr/>
        </p:nvSpPr>
        <p:spPr>
          <a:xfrm>
            <a:off x="4094637" y="4954834"/>
            <a:ext cx="5581800" cy="106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total parameters:</a:t>
            </a:r>
            <a:br>
              <a:rPr lang="en"/>
            </a:br>
            <a:r>
              <a:rPr lang="en"/>
              <a:t>3*5</a:t>
            </a:r>
            <a:r>
              <a:rPr lang="en" baseline="30000"/>
              <a:t>2</a:t>
            </a:r>
            <a:r>
              <a:rPr lang="en"/>
              <a:t> = 75 filter weights + 1 bias</a:t>
            </a:r>
          </a:p>
        </p:txBody>
      </p:sp>
      <p:sp>
        <p:nvSpPr>
          <p:cNvPr id="898" name="Shape 898"/>
          <p:cNvSpPr txBox="1"/>
          <p:nvPr/>
        </p:nvSpPr>
        <p:spPr>
          <a:xfrm>
            <a:off x="7324725" y="5642650"/>
            <a:ext cx="29847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r>
              <a:rPr lang="en" sz="1200" i="1"/>
              <a:t>[figure adapted from A. Karpathy]</a:t>
            </a:r>
          </a:p>
        </p:txBody>
      </p:sp>
    </p:spTree>
    <p:extLst>
      <p:ext uri="{BB962C8B-B14F-4D97-AF65-F5344CB8AC3E}">
        <p14:creationId xmlns:p14="http://schemas.microsoft.com/office/powerpoint/2010/main" val="426997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 txBox="1"/>
          <p:nvPr/>
        </p:nvSpPr>
        <p:spPr>
          <a:xfrm>
            <a:off x="2023875" y="2025750"/>
            <a:ext cx="86055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One filter evaluation is a dot product between the input window and weights + bias</a:t>
            </a:r>
          </a:p>
        </p:txBody>
      </p:sp>
      <p:sp>
        <p:nvSpPr>
          <p:cNvPr id="904" name="Shape 904"/>
          <p:cNvSpPr txBox="1">
            <a:spLocks noGrp="1"/>
          </p:cNvSpPr>
          <p:nvPr>
            <p:ph type="sldNum" idx="12"/>
          </p:nvPr>
        </p:nvSpPr>
        <p:spPr>
          <a:xfrm>
            <a:off x="10080785" y="5607100"/>
            <a:ext cx="548699" cy="3936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 lang="en"/>
          </a:p>
        </p:txBody>
      </p:sp>
      <p:sp>
        <p:nvSpPr>
          <p:cNvPr id="905" name="Shape 905"/>
          <p:cNvSpPr txBox="1">
            <a:spLocks noGrp="1"/>
          </p:cNvSpPr>
          <p:nvPr>
            <p:ph type="title"/>
          </p:nvPr>
        </p:nvSpPr>
        <p:spPr>
          <a:xfrm>
            <a:off x="1981200" y="834629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3000"/>
              <a:t>Convolution</a:t>
            </a:r>
          </a:p>
        </p:txBody>
      </p:sp>
      <p:pic>
        <p:nvPicPr>
          <p:cNvPr id="906" name="Shape 906"/>
          <p:cNvPicPr preferRelativeResize="0"/>
          <p:nvPr/>
        </p:nvPicPr>
        <p:blipFill rotWithShape="1">
          <a:blip r:embed="rId3" cstate="print">
            <a:alphaModFix/>
          </a:blip>
          <a:srcRect r="27330"/>
          <a:stretch/>
        </p:blipFill>
        <p:spPr>
          <a:xfrm>
            <a:off x="1981200" y="2758650"/>
            <a:ext cx="1241974" cy="305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Shape 907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672575" y="3591700"/>
            <a:ext cx="419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Shape 908"/>
          <p:cNvSpPr/>
          <p:nvPr/>
        </p:nvSpPr>
        <p:spPr>
          <a:xfrm>
            <a:off x="4879292" y="4015743"/>
            <a:ext cx="327299" cy="333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5870664" y="4015743"/>
            <a:ext cx="327299" cy="3330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0" name="Shape 910"/>
          <p:cNvSpPr/>
          <p:nvPr/>
        </p:nvSpPr>
        <p:spPr>
          <a:xfrm>
            <a:off x="3889442" y="4015743"/>
            <a:ext cx="327299" cy="333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1" name="Shape 911"/>
          <p:cNvSpPr/>
          <p:nvPr/>
        </p:nvSpPr>
        <p:spPr>
          <a:xfrm>
            <a:off x="5360974" y="4018603"/>
            <a:ext cx="327299" cy="327299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12" name="Shape 912"/>
          <p:cNvSpPr/>
          <p:nvPr/>
        </p:nvSpPr>
        <p:spPr>
          <a:xfrm>
            <a:off x="4384378" y="4018600"/>
            <a:ext cx="327299" cy="327299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913" name="Shape 913"/>
          <p:cNvCxnSpPr>
            <a:endCxn id="910" idx="1"/>
          </p:cNvCxnSpPr>
          <p:nvPr/>
        </p:nvCxnSpPr>
        <p:spPr>
          <a:xfrm rot="10800000" flipH="1">
            <a:off x="2883242" y="4182243"/>
            <a:ext cx="1006199" cy="57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14" name="Shape 914"/>
          <p:cNvCxnSpPr>
            <a:endCxn id="910" idx="1"/>
          </p:cNvCxnSpPr>
          <p:nvPr/>
        </p:nvCxnSpPr>
        <p:spPr>
          <a:xfrm rot="10800000" flipH="1">
            <a:off x="3086642" y="4182243"/>
            <a:ext cx="802799" cy="387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15" name="Shape 915"/>
          <p:cNvCxnSpPr>
            <a:endCxn id="910" idx="1"/>
          </p:cNvCxnSpPr>
          <p:nvPr/>
        </p:nvCxnSpPr>
        <p:spPr>
          <a:xfrm>
            <a:off x="2883242" y="3826443"/>
            <a:ext cx="1006199" cy="355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16" name="Shape 916"/>
          <p:cNvCxnSpPr>
            <a:endCxn id="910" idx="1"/>
          </p:cNvCxnSpPr>
          <p:nvPr/>
        </p:nvCxnSpPr>
        <p:spPr>
          <a:xfrm>
            <a:off x="3079440" y="3609243"/>
            <a:ext cx="810000" cy="573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17" name="Shape 917"/>
          <p:cNvSpPr txBox="1"/>
          <p:nvPr/>
        </p:nvSpPr>
        <p:spPr>
          <a:xfrm>
            <a:off x="3163002" y="3101200"/>
            <a:ext cx="490499" cy="40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600" b="1"/>
              <a:t>32</a:t>
            </a:r>
          </a:p>
        </p:txBody>
      </p:sp>
      <p:grpSp>
        <p:nvGrpSpPr>
          <p:cNvPr id="918" name="Shape 918"/>
          <p:cNvGrpSpPr/>
          <p:nvPr/>
        </p:nvGrpSpPr>
        <p:grpSpPr>
          <a:xfrm>
            <a:off x="3779010" y="2573250"/>
            <a:ext cx="1964365" cy="1399500"/>
            <a:chOff x="2260333" y="3744100"/>
            <a:chExt cx="1964365" cy="1399500"/>
          </a:xfrm>
        </p:grpSpPr>
        <p:sp>
          <p:nvSpPr>
            <p:cNvPr id="919" name="Shape 919"/>
            <p:cNvSpPr txBox="1"/>
            <p:nvPr/>
          </p:nvSpPr>
          <p:spPr>
            <a:xfrm>
              <a:off x="2260333" y="3744100"/>
              <a:ext cx="913800" cy="139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>
                  <a:solidFill>
                    <a:srgbClr val="DD7E6B"/>
                  </a:solidFill>
                </a:rPr>
                <a:t>input</a:t>
              </a:r>
            </a:p>
            <a:p>
              <a:r>
                <a:rPr lang="en">
                  <a:solidFill>
                    <a:srgbClr val="A4C2F4"/>
                  </a:solidFill>
                </a:rPr>
                <a:t>filter</a:t>
              </a:r>
            </a:p>
            <a:p>
              <a:r>
                <a:rPr lang="en">
                  <a:solidFill>
                    <a:srgbClr val="6AA84F"/>
                  </a:solidFill>
                </a:rPr>
                <a:t>bias</a:t>
              </a:r>
            </a:p>
            <a:p>
              <a:r>
                <a:rPr lang="en">
                  <a:solidFill>
                    <a:srgbClr val="999999"/>
                  </a:solidFill>
                </a:rPr>
                <a:t>output</a:t>
              </a:r>
            </a:p>
          </p:txBody>
        </p:sp>
        <p:sp>
          <p:nvSpPr>
            <p:cNvPr id="920" name="Shape 920"/>
            <p:cNvSpPr txBox="1"/>
            <p:nvPr/>
          </p:nvSpPr>
          <p:spPr>
            <a:xfrm>
              <a:off x="2880699" y="3744100"/>
              <a:ext cx="1344000" cy="139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r"/>
              <a:r>
                <a:rPr lang="en"/>
                <a:t>3x32x32</a:t>
              </a:r>
            </a:p>
            <a:p>
              <a:pPr algn="r"/>
              <a:r>
                <a:rPr lang="en"/>
                <a:t>3x5x5</a:t>
              </a:r>
            </a:p>
            <a:p>
              <a:pPr algn="r"/>
              <a:r>
                <a:rPr lang="en">
                  <a:solidFill>
                    <a:schemeClr val="dk1"/>
                  </a:solidFill>
                </a:rPr>
                <a:t>1</a:t>
              </a:r>
            </a:p>
            <a:p>
              <a:pPr algn="r"/>
              <a:r>
                <a:rPr lang="en">
                  <a:solidFill>
                    <a:schemeClr val="dk1"/>
                  </a:solidFill>
                </a:rPr>
                <a:t>1</a:t>
              </a:r>
            </a:p>
          </p:txBody>
        </p:sp>
      </p:grpSp>
      <p:pic>
        <p:nvPicPr>
          <p:cNvPr id="921" name="Shape 921"/>
          <p:cNvPicPr preferRelativeResize="0"/>
          <p:nvPr/>
        </p:nvPicPr>
        <p:blipFill rotWithShape="1">
          <a:blip r:embed="rId5" cstate="print">
            <a:alphaModFix/>
          </a:blip>
          <a:srcRect l="40019"/>
          <a:stretch/>
        </p:blipFill>
        <p:spPr>
          <a:xfrm>
            <a:off x="3889449" y="4778750"/>
            <a:ext cx="1186275" cy="3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Shape 922"/>
          <p:cNvSpPr txBox="1"/>
          <p:nvPr/>
        </p:nvSpPr>
        <p:spPr>
          <a:xfrm>
            <a:off x="7877175" y="5642650"/>
            <a:ext cx="24324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r>
              <a:rPr lang="en" sz="1200" i="1"/>
              <a:t>[figure adapted from A. Karpathy]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8EF5AEA-4130-4007-B421-5C66EA1D86AD}"/>
              </a:ext>
            </a:extLst>
          </p:cNvPr>
          <p:cNvSpPr txBox="1"/>
          <p:nvPr/>
        </p:nvSpPr>
        <p:spPr>
          <a:xfrm>
            <a:off x="7543800" y="834629"/>
            <a:ext cx="146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Credit to Cafe</a:t>
            </a:r>
            <a:endParaRPr lang="zh-TW" altLang="en-US" dirty="0"/>
          </a:p>
        </p:txBody>
      </p:sp>
      <p:sp>
        <p:nvSpPr>
          <p:cNvPr id="23" name="文字方塊 22">
            <a:hlinkClick r:id="rId6"/>
            <a:extLst>
              <a:ext uri="{FF2B5EF4-FFF2-40B4-BE49-F238E27FC236}">
                <a16:creationId xmlns:a16="http://schemas.microsoft.com/office/drawing/2014/main" id="{58D20CD8-D9D2-4DBE-9AE9-20AD25654CE8}"/>
              </a:ext>
            </a:extLst>
          </p:cNvPr>
          <p:cNvSpPr txBox="1"/>
          <p:nvPr/>
        </p:nvSpPr>
        <p:spPr>
          <a:xfrm>
            <a:off x="5867400" y="5562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hlinkClick r:id="rId6"/>
              </a:rPr>
              <a:t>DL4j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50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 txBox="1">
            <a:spLocks noGrp="1"/>
          </p:cNvSpPr>
          <p:nvPr>
            <p:ph type="sldNum" idx="12"/>
          </p:nvPr>
        </p:nvSpPr>
        <p:spPr>
          <a:xfrm>
            <a:off x="10080783" y="5607100"/>
            <a:ext cx="548700" cy="3936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 lang="en"/>
          </a:p>
        </p:txBody>
      </p:sp>
      <p:sp>
        <p:nvSpPr>
          <p:cNvPr id="928" name="Shape 928"/>
          <p:cNvSpPr txBox="1">
            <a:spLocks noGrp="1"/>
          </p:cNvSpPr>
          <p:nvPr>
            <p:ph type="title"/>
          </p:nvPr>
        </p:nvSpPr>
        <p:spPr>
          <a:xfrm>
            <a:off x="1981200" y="834629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3000"/>
              <a:t>Convolution</a:t>
            </a:r>
          </a:p>
        </p:txBody>
      </p:sp>
      <p:pic>
        <p:nvPicPr>
          <p:cNvPr id="929" name="Shape 929"/>
          <p:cNvPicPr preferRelativeResize="0"/>
          <p:nvPr/>
        </p:nvPicPr>
        <p:blipFill rotWithShape="1">
          <a:blip r:embed="rId3" cstate="print">
            <a:alphaModFix/>
          </a:blip>
          <a:srcRect r="27330"/>
          <a:stretch/>
        </p:blipFill>
        <p:spPr>
          <a:xfrm>
            <a:off x="1981200" y="2758650"/>
            <a:ext cx="1241974" cy="305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Shape 930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672575" y="3591700"/>
            <a:ext cx="419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Shape 931"/>
          <p:cNvSpPr/>
          <p:nvPr/>
        </p:nvSpPr>
        <p:spPr>
          <a:xfrm>
            <a:off x="4879290" y="4015743"/>
            <a:ext cx="327300" cy="333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2" name="Shape 932"/>
          <p:cNvSpPr/>
          <p:nvPr/>
        </p:nvSpPr>
        <p:spPr>
          <a:xfrm>
            <a:off x="5870662" y="4015743"/>
            <a:ext cx="327300" cy="3330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3" name="Shape 933"/>
          <p:cNvSpPr/>
          <p:nvPr/>
        </p:nvSpPr>
        <p:spPr>
          <a:xfrm>
            <a:off x="3889440" y="4015743"/>
            <a:ext cx="327300" cy="333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4" name="Shape 934"/>
          <p:cNvSpPr/>
          <p:nvPr/>
        </p:nvSpPr>
        <p:spPr>
          <a:xfrm>
            <a:off x="5360972" y="4018601"/>
            <a:ext cx="327300" cy="3273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5" name="Shape 935"/>
          <p:cNvSpPr/>
          <p:nvPr/>
        </p:nvSpPr>
        <p:spPr>
          <a:xfrm>
            <a:off x="4384376" y="4018598"/>
            <a:ext cx="327300" cy="3273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936" name="Shape 936"/>
          <p:cNvCxnSpPr>
            <a:endCxn id="933" idx="1"/>
          </p:cNvCxnSpPr>
          <p:nvPr/>
        </p:nvCxnSpPr>
        <p:spPr>
          <a:xfrm rot="10800000" flipH="1">
            <a:off x="2883242" y="4182243"/>
            <a:ext cx="1006199" cy="57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37" name="Shape 937"/>
          <p:cNvCxnSpPr>
            <a:endCxn id="933" idx="1"/>
          </p:cNvCxnSpPr>
          <p:nvPr/>
        </p:nvCxnSpPr>
        <p:spPr>
          <a:xfrm rot="10800000" flipH="1">
            <a:off x="3086642" y="4182243"/>
            <a:ext cx="802799" cy="387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38" name="Shape 938"/>
          <p:cNvCxnSpPr>
            <a:endCxn id="933" idx="1"/>
          </p:cNvCxnSpPr>
          <p:nvPr/>
        </p:nvCxnSpPr>
        <p:spPr>
          <a:xfrm>
            <a:off x="2883242" y="3826443"/>
            <a:ext cx="1006199" cy="355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39" name="Shape 939"/>
          <p:cNvCxnSpPr>
            <a:endCxn id="933" idx="1"/>
          </p:cNvCxnSpPr>
          <p:nvPr/>
        </p:nvCxnSpPr>
        <p:spPr>
          <a:xfrm>
            <a:off x="3079440" y="3609243"/>
            <a:ext cx="810000" cy="573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40" name="Shape 940"/>
          <p:cNvSpPr txBox="1"/>
          <p:nvPr/>
        </p:nvSpPr>
        <p:spPr>
          <a:xfrm>
            <a:off x="3163000" y="3101200"/>
            <a:ext cx="490500" cy="40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600" b="1"/>
              <a:t>32</a:t>
            </a:r>
          </a:p>
        </p:txBody>
      </p:sp>
      <p:grpSp>
        <p:nvGrpSpPr>
          <p:cNvPr id="941" name="Shape 941"/>
          <p:cNvGrpSpPr/>
          <p:nvPr/>
        </p:nvGrpSpPr>
        <p:grpSpPr>
          <a:xfrm>
            <a:off x="3779010" y="2573250"/>
            <a:ext cx="1964365" cy="1399500"/>
            <a:chOff x="2260333" y="3744100"/>
            <a:chExt cx="1964365" cy="1399500"/>
          </a:xfrm>
        </p:grpSpPr>
        <p:sp>
          <p:nvSpPr>
            <p:cNvPr id="942" name="Shape 942"/>
            <p:cNvSpPr txBox="1"/>
            <p:nvPr/>
          </p:nvSpPr>
          <p:spPr>
            <a:xfrm>
              <a:off x="2260333" y="3744100"/>
              <a:ext cx="913800" cy="139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>
                  <a:solidFill>
                    <a:srgbClr val="DD7E6B"/>
                  </a:solidFill>
                </a:rPr>
                <a:t>input</a:t>
              </a:r>
            </a:p>
            <a:p>
              <a:r>
                <a:rPr lang="en">
                  <a:solidFill>
                    <a:srgbClr val="A4C2F4"/>
                  </a:solidFill>
                </a:rPr>
                <a:t>filter</a:t>
              </a:r>
            </a:p>
            <a:p>
              <a:r>
                <a:rPr lang="en">
                  <a:solidFill>
                    <a:srgbClr val="6AA84F"/>
                  </a:solidFill>
                </a:rPr>
                <a:t>bias</a:t>
              </a:r>
            </a:p>
            <a:p>
              <a:r>
                <a:rPr lang="en">
                  <a:solidFill>
                    <a:srgbClr val="999999"/>
                  </a:solidFill>
                </a:rPr>
                <a:t>output</a:t>
              </a:r>
            </a:p>
          </p:txBody>
        </p:sp>
        <p:sp>
          <p:nvSpPr>
            <p:cNvPr id="943" name="Shape 943"/>
            <p:cNvSpPr txBox="1"/>
            <p:nvPr/>
          </p:nvSpPr>
          <p:spPr>
            <a:xfrm>
              <a:off x="2880699" y="3744100"/>
              <a:ext cx="1344000" cy="139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r"/>
              <a:r>
                <a:rPr lang="en"/>
                <a:t>3x32x32</a:t>
              </a:r>
            </a:p>
            <a:p>
              <a:pPr algn="r"/>
              <a:r>
                <a:rPr lang="en"/>
                <a:t>3x5x5</a:t>
              </a:r>
            </a:p>
            <a:p>
              <a:pPr algn="r"/>
              <a:r>
                <a:rPr lang="en">
                  <a:solidFill>
                    <a:schemeClr val="dk1"/>
                  </a:solidFill>
                </a:rPr>
                <a:t>1</a:t>
              </a:r>
            </a:p>
            <a:p>
              <a:pPr algn="r"/>
              <a:r>
                <a:rPr lang="en">
                  <a:solidFill>
                    <a:schemeClr val="dk1"/>
                  </a:solidFill>
                </a:rPr>
                <a:t>1</a:t>
              </a:r>
            </a:p>
          </p:txBody>
        </p:sp>
      </p:grpSp>
      <p:pic>
        <p:nvPicPr>
          <p:cNvPr id="944" name="Shape 944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430700" y="3972737"/>
            <a:ext cx="20002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Shape 945"/>
          <p:cNvPicPr preferRelativeResize="0"/>
          <p:nvPr/>
        </p:nvPicPr>
        <p:blipFill rotWithShape="1">
          <a:blip r:embed="rId6" cstate="print">
            <a:alphaModFix/>
          </a:blip>
          <a:srcRect l="40019"/>
          <a:stretch/>
        </p:blipFill>
        <p:spPr>
          <a:xfrm>
            <a:off x="3889449" y="4778750"/>
            <a:ext cx="1186275" cy="3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Shape 946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8623725" y="2942325"/>
            <a:ext cx="1146750" cy="24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Shape 947"/>
          <p:cNvSpPr txBox="1"/>
          <p:nvPr/>
        </p:nvSpPr>
        <p:spPr>
          <a:xfrm>
            <a:off x="8231350" y="2557175"/>
            <a:ext cx="1659000" cy="5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/>
              <a:t>feature map</a:t>
            </a:r>
          </a:p>
        </p:txBody>
      </p:sp>
      <p:sp>
        <p:nvSpPr>
          <p:cNvPr id="948" name="Shape 948"/>
          <p:cNvSpPr txBox="1"/>
          <p:nvPr/>
        </p:nvSpPr>
        <p:spPr>
          <a:xfrm>
            <a:off x="4596625" y="3414750"/>
            <a:ext cx="1146600" cy="46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 b="1"/>
              <a:t>1x28x28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7877175" y="5642650"/>
            <a:ext cx="24324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r>
              <a:rPr lang="en" sz="1200" i="1"/>
              <a:t>[figure adapted from A. Karpathy]</a:t>
            </a:r>
          </a:p>
        </p:txBody>
      </p:sp>
      <p:sp>
        <p:nvSpPr>
          <p:cNvPr id="950" name="Shape 950"/>
          <p:cNvSpPr txBox="1"/>
          <p:nvPr/>
        </p:nvSpPr>
        <p:spPr>
          <a:xfrm>
            <a:off x="2023875" y="2025750"/>
            <a:ext cx="60516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Convolving the filter with the input gives a </a:t>
            </a:r>
            <a:r>
              <a:rPr lang="en" b="1"/>
              <a:t>feature map</a:t>
            </a:r>
            <a:r>
              <a:rPr lang="en"/>
              <a:t>.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54CCE3C-F69A-4ADC-A610-220332F3DFE3}"/>
              </a:ext>
            </a:extLst>
          </p:cNvPr>
          <p:cNvSpPr txBox="1"/>
          <p:nvPr/>
        </p:nvSpPr>
        <p:spPr>
          <a:xfrm>
            <a:off x="7543800" y="834629"/>
            <a:ext cx="146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Credit to Cafe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125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>
            <a:spLocks noGrp="1"/>
          </p:cNvSpPr>
          <p:nvPr>
            <p:ph type="sldNum" idx="12"/>
          </p:nvPr>
        </p:nvSpPr>
        <p:spPr>
          <a:xfrm>
            <a:off x="10080783" y="5607100"/>
            <a:ext cx="548700" cy="3936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 lang="en"/>
          </a:p>
        </p:txBody>
      </p:sp>
      <p:sp>
        <p:nvSpPr>
          <p:cNvPr id="956" name="Shape 956"/>
          <p:cNvSpPr txBox="1">
            <a:spLocks noGrp="1"/>
          </p:cNvSpPr>
          <p:nvPr>
            <p:ph type="title"/>
          </p:nvPr>
        </p:nvSpPr>
        <p:spPr>
          <a:xfrm>
            <a:off x="1981200" y="834629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3000"/>
              <a:t>Convolution</a:t>
            </a:r>
          </a:p>
        </p:txBody>
      </p:sp>
      <p:pic>
        <p:nvPicPr>
          <p:cNvPr id="957" name="Shape 957"/>
          <p:cNvPicPr preferRelativeResize="0"/>
          <p:nvPr/>
        </p:nvPicPr>
        <p:blipFill rotWithShape="1">
          <a:blip r:embed="rId3" cstate="print">
            <a:alphaModFix/>
          </a:blip>
          <a:srcRect r="27330"/>
          <a:stretch/>
        </p:blipFill>
        <p:spPr>
          <a:xfrm>
            <a:off x="1981200" y="2758650"/>
            <a:ext cx="1241974" cy="305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Shape 958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672575" y="3591700"/>
            <a:ext cx="419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Shape 959"/>
          <p:cNvSpPr/>
          <p:nvPr/>
        </p:nvSpPr>
        <p:spPr>
          <a:xfrm>
            <a:off x="4879290" y="4015743"/>
            <a:ext cx="327300" cy="333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0" name="Shape 960"/>
          <p:cNvSpPr/>
          <p:nvPr/>
        </p:nvSpPr>
        <p:spPr>
          <a:xfrm>
            <a:off x="5870662" y="4015743"/>
            <a:ext cx="327300" cy="3330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1" name="Shape 961"/>
          <p:cNvSpPr/>
          <p:nvPr/>
        </p:nvSpPr>
        <p:spPr>
          <a:xfrm>
            <a:off x="3889440" y="4015743"/>
            <a:ext cx="327300" cy="3330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2" name="Shape 962"/>
          <p:cNvSpPr/>
          <p:nvPr/>
        </p:nvSpPr>
        <p:spPr>
          <a:xfrm>
            <a:off x="5360972" y="4018601"/>
            <a:ext cx="327300" cy="3273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63" name="Shape 963"/>
          <p:cNvSpPr/>
          <p:nvPr/>
        </p:nvSpPr>
        <p:spPr>
          <a:xfrm>
            <a:off x="4384376" y="4018598"/>
            <a:ext cx="327300" cy="327300"/>
          </a:xfrm>
          <a:prstGeom prst="mathPlus">
            <a:avLst>
              <a:gd name="adj1" fmla="val 23520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964" name="Shape 964"/>
          <p:cNvCxnSpPr>
            <a:endCxn id="961" idx="1"/>
          </p:cNvCxnSpPr>
          <p:nvPr/>
        </p:nvCxnSpPr>
        <p:spPr>
          <a:xfrm rot="10800000" flipH="1">
            <a:off x="2883242" y="4182243"/>
            <a:ext cx="1006199" cy="571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65" name="Shape 965"/>
          <p:cNvCxnSpPr>
            <a:endCxn id="961" idx="1"/>
          </p:cNvCxnSpPr>
          <p:nvPr/>
        </p:nvCxnSpPr>
        <p:spPr>
          <a:xfrm rot="10800000" flipH="1">
            <a:off x="3086642" y="4182243"/>
            <a:ext cx="802799" cy="387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66" name="Shape 966"/>
          <p:cNvCxnSpPr>
            <a:endCxn id="961" idx="1"/>
          </p:cNvCxnSpPr>
          <p:nvPr/>
        </p:nvCxnSpPr>
        <p:spPr>
          <a:xfrm>
            <a:off x="2883242" y="3826443"/>
            <a:ext cx="1006199" cy="355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67" name="Shape 967"/>
          <p:cNvCxnSpPr>
            <a:endCxn id="961" idx="1"/>
          </p:cNvCxnSpPr>
          <p:nvPr/>
        </p:nvCxnSpPr>
        <p:spPr>
          <a:xfrm>
            <a:off x="3079440" y="3609243"/>
            <a:ext cx="810000" cy="573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8" name="Shape 968"/>
          <p:cNvSpPr txBox="1"/>
          <p:nvPr/>
        </p:nvSpPr>
        <p:spPr>
          <a:xfrm>
            <a:off x="3163000" y="3101200"/>
            <a:ext cx="490500" cy="40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600" b="1"/>
              <a:t>32</a:t>
            </a:r>
          </a:p>
        </p:txBody>
      </p:sp>
      <p:grpSp>
        <p:nvGrpSpPr>
          <p:cNvPr id="969" name="Shape 969"/>
          <p:cNvGrpSpPr/>
          <p:nvPr/>
        </p:nvGrpSpPr>
        <p:grpSpPr>
          <a:xfrm>
            <a:off x="3779010" y="2573250"/>
            <a:ext cx="1964365" cy="1399500"/>
            <a:chOff x="2260333" y="3744100"/>
            <a:chExt cx="1964365" cy="1399500"/>
          </a:xfrm>
        </p:grpSpPr>
        <p:sp>
          <p:nvSpPr>
            <p:cNvPr id="970" name="Shape 970"/>
            <p:cNvSpPr txBox="1"/>
            <p:nvPr/>
          </p:nvSpPr>
          <p:spPr>
            <a:xfrm>
              <a:off x="2260333" y="3744100"/>
              <a:ext cx="913800" cy="139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>
                  <a:solidFill>
                    <a:srgbClr val="DD7E6B"/>
                  </a:solidFill>
                </a:rPr>
                <a:t>input</a:t>
              </a:r>
            </a:p>
            <a:p>
              <a:r>
                <a:rPr lang="en">
                  <a:solidFill>
                    <a:srgbClr val="A4C2F4"/>
                  </a:solidFill>
                </a:rPr>
                <a:t>filter</a:t>
              </a:r>
            </a:p>
            <a:p>
              <a:r>
                <a:rPr lang="en">
                  <a:solidFill>
                    <a:srgbClr val="6AA84F"/>
                  </a:solidFill>
                </a:rPr>
                <a:t>bias</a:t>
              </a:r>
            </a:p>
            <a:p>
              <a:r>
                <a:rPr lang="en">
                  <a:solidFill>
                    <a:srgbClr val="999999"/>
                  </a:solidFill>
                </a:rPr>
                <a:t>output</a:t>
              </a:r>
            </a:p>
          </p:txBody>
        </p:sp>
        <p:sp>
          <p:nvSpPr>
            <p:cNvPr id="971" name="Shape 971"/>
            <p:cNvSpPr txBox="1"/>
            <p:nvPr/>
          </p:nvSpPr>
          <p:spPr>
            <a:xfrm>
              <a:off x="2880699" y="3744100"/>
              <a:ext cx="1344000" cy="139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r"/>
              <a:r>
                <a:rPr lang="en"/>
                <a:t>3x32x32</a:t>
              </a:r>
            </a:p>
            <a:p>
              <a:pPr algn="r"/>
              <a:r>
                <a:rPr lang="en"/>
                <a:t>3x5x5</a:t>
              </a:r>
            </a:p>
            <a:p>
              <a:pPr algn="r"/>
              <a:r>
                <a:rPr lang="en">
                  <a:solidFill>
                    <a:schemeClr val="dk1"/>
                  </a:solidFill>
                </a:rPr>
                <a:t>1</a:t>
              </a:r>
            </a:p>
            <a:p>
              <a:pPr algn="r"/>
              <a:r>
                <a:rPr lang="en">
                  <a:solidFill>
                    <a:schemeClr val="dk1"/>
                  </a:solidFill>
                </a:rPr>
                <a:t>1</a:t>
              </a:r>
            </a:p>
          </p:txBody>
        </p:sp>
      </p:grpSp>
      <p:pic>
        <p:nvPicPr>
          <p:cNvPr id="972" name="Shape 972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430700" y="3972737"/>
            <a:ext cx="20002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Shape 973"/>
          <p:cNvPicPr preferRelativeResize="0"/>
          <p:nvPr/>
        </p:nvPicPr>
        <p:blipFill rotWithShape="1">
          <a:blip r:embed="rId6" cstate="print">
            <a:alphaModFix/>
          </a:blip>
          <a:srcRect l="40019"/>
          <a:stretch/>
        </p:blipFill>
        <p:spPr>
          <a:xfrm>
            <a:off x="3889449" y="4778750"/>
            <a:ext cx="1186275" cy="3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Shape 974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8623725" y="2942325"/>
            <a:ext cx="1146750" cy="24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Shape 975"/>
          <p:cNvSpPr txBox="1"/>
          <p:nvPr/>
        </p:nvSpPr>
        <p:spPr>
          <a:xfrm>
            <a:off x="8231350" y="2557175"/>
            <a:ext cx="1659000" cy="5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/>
              <a:t>feature map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2023875" y="2025750"/>
            <a:ext cx="60516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Convolving the filter with the input gives a </a:t>
            </a:r>
            <a:r>
              <a:rPr lang="en" b="1"/>
              <a:t>feature map</a:t>
            </a:r>
            <a:r>
              <a:rPr lang="en"/>
              <a:t>.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4596625" y="3414750"/>
            <a:ext cx="1146600" cy="46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 b="1"/>
              <a:t>1x28x28</a:t>
            </a:r>
          </a:p>
        </p:txBody>
      </p:sp>
      <p:grpSp>
        <p:nvGrpSpPr>
          <p:cNvPr id="978" name="Shape 978"/>
          <p:cNvGrpSpPr/>
          <p:nvPr/>
        </p:nvGrpSpPr>
        <p:grpSpPr>
          <a:xfrm>
            <a:off x="3889450" y="5315550"/>
            <a:ext cx="3699000" cy="625500"/>
            <a:chOff x="2365450" y="4458300"/>
            <a:chExt cx="3699000" cy="625500"/>
          </a:xfrm>
        </p:grpSpPr>
        <p:sp>
          <p:nvSpPr>
            <p:cNvPr id="979" name="Shape 979"/>
            <p:cNvSpPr txBox="1"/>
            <p:nvPr/>
          </p:nvSpPr>
          <p:spPr>
            <a:xfrm>
              <a:off x="2365450" y="4458300"/>
              <a:ext cx="22326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/>
                <a:t>Filter parameters:</a:t>
              </a:r>
            </a:p>
            <a:p>
              <a:r>
                <a:rPr lang="en"/>
                <a:t>FC parameters:</a:t>
              </a:r>
            </a:p>
          </p:txBody>
        </p:sp>
        <p:sp>
          <p:nvSpPr>
            <p:cNvPr id="980" name="Shape 980"/>
            <p:cNvSpPr txBox="1"/>
            <p:nvPr/>
          </p:nvSpPr>
          <p:spPr>
            <a:xfrm>
              <a:off x="4194250" y="4458300"/>
              <a:ext cx="18702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r"/>
              <a:r>
                <a:rPr lang="en"/>
                <a:t>3*5</a:t>
              </a:r>
              <a:r>
                <a:rPr lang="en" baseline="30000"/>
                <a:t>2</a:t>
              </a:r>
              <a:r>
                <a:rPr lang="en"/>
                <a:t> =       </a:t>
              </a:r>
              <a:r>
                <a:rPr lang="en" b="1"/>
                <a:t>75</a:t>
              </a:r>
            </a:p>
            <a:p>
              <a:pPr algn="r"/>
              <a:r>
                <a:rPr lang="en"/>
                <a:t>3*32</a:t>
              </a:r>
              <a:r>
                <a:rPr lang="en" baseline="30000"/>
                <a:t>2</a:t>
              </a:r>
              <a:r>
                <a:rPr lang="en"/>
                <a:t> =  </a:t>
              </a:r>
              <a:r>
                <a:rPr lang="en" b="1"/>
                <a:t>3,072</a:t>
              </a:r>
            </a:p>
          </p:txBody>
        </p:sp>
      </p:grpSp>
      <p:sp>
        <p:nvSpPr>
          <p:cNvPr id="981" name="Shape 981"/>
          <p:cNvSpPr txBox="1"/>
          <p:nvPr/>
        </p:nvSpPr>
        <p:spPr>
          <a:xfrm>
            <a:off x="7877175" y="5642650"/>
            <a:ext cx="24324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r>
              <a:rPr lang="en" sz="1200" i="1"/>
              <a:t>[figure adapted from A. Karpathy]</a:t>
            </a:r>
          </a:p>
        </p:txBody>
      </p:sp>
    </p:spTree>
    <p:extLst>
      <p:ext uri="{BB962C8B-B14F-4D97-AF65-F5344CB8AC3E}">
        <p14:creationId xmlns:p14="http://schemas.microsoft.com/office/powerpoint/2010/main" val="105826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285DC0F-D789-424D-A211-A24A37F96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18,  2010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CA4871B-4479-43A4-8420-D3EBA87F9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Kai Hwang, USC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9607E5-B8D3-40F1-8D8C-2D26947A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D58B2-987F-47AE-B63C-7221904755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3250" name="Picture 2" descr="è¢å¹å¿«ç§ 2017-07-06 ä¸å4.17.45.png">
            <a:extLst>
              <a:ext uri="{FF2B5EF4-FFF2-40B4-BE49-F238E27FC236}">
                <a16:creationId xmlns:a16="http://schemas.microsoft.com/office/drawing/2014/main" id="{3648BE95-C4B5-48E2-9033-D3DE1096D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51322"/>
            <a:ext cx="8001000" cy="55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57EAABF-9D02-4C2C-BFB0-9EF6F88A3793}"/>
              </a:ext>
            </a:extLst>
          </p:cNvPr>
          <p:cNvSpPr txBox="1"/>
          <p:nvPr/>
        </p:nvSpPr>
        <p:spPr>
          <a:xfrm>
            <a:off x="7999380" y="269062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Credit to </a:t>
            </a:r>
            <a:r>
              <a:rPr lang="zh-TW" altLang="en-US" dirty="0">
                <a:solidFill>
                  <a:schemeClr val="bg1"/>
                </a:solidFill>
              </a:rPr>
              <a:t>李弘毅</a:t>
            </a:r>
          </a:p>
        </p:txBody>
      </p:sp>
    </p:spTree>
    <p:extLst>
      <p:ext uri="{BB962C8B-B14F-4D97-AF65-F5344CB8AC3E}">
        <p14:creationId xmlns:p14="http://schemas.microsoft.com/office/powerpoint/2010/main" val="47186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68" y="116379"/>
            <a:ext cx="9934646" cy="646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 txBox="1">
            <a:spLocks noGrp="1"/>
          </p:cNvSpPr>
          <p:nvPr>
            <p:ph type="sldNum" idx="12"/>
          </p:nvPr>
        </p:nvSpPr>
        <p:spPr>
          <a:xfrm>
            <a:off x="10080785" y="5607100"/>
            <a:ext cx="548699" cy="3936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 lang="en"/>
          </a:p>
        </p:txBody>
      </p:sp>
      <p:sp>
        <p:nvSpPr>
          <p:cNvPr id="987" name="Shape 987"/>
          <p:cNvSpPr txBox="1">
            <a:spLocks noGrp="1"/>
          </p:cNvSpPr>
          <p:nvPr>
            <p:ph type="title"/>
          </p:nvPr>
        </p:nvSpPr>
        <p:spPr>
          <a:xfrm>
            <a:off x="1981200" y="834629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3000"/>
              <a:t>Convolution Layer (conv)</a:t>
            </a:r>
          </a:p>
        </p:txBody>
      </p:sp>
      <p:pic>
        <p:nvPicPr>
          <p:cNvPr id="988" name="Shape 988"/>
          <p:cNvPicPr preferRelativeResize="0"/>
          <p:nvPr/>
        </p:nvPicPr>
        <p:blipFill rotWithShape="1">
          <a:blip r:embed="rId3" cstate="print">
            <a:alphaModFix/>
          </a:blip>
          <a:srcRect r="27330"/>
          <a:stretch/>
        </p:blipFill>
        <p:spPr>
          <a:xfrm>
            <a:off x="1981200" y="2758650"/>
            <a:ext cx="1241974" cy="30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Shape 989"/>
          <p:cNvSpPr txBox="1"/>
          <p:nvPr/>
        </p:nvSpPr>
        <p:spPr>
          <a:xfrm>
            <a:off x="3163002" y="3101200"/>
            <a:ext cx="490499" cy="40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600" b="1"/>
              <a:t>32</a:t>
            </a:r>
          </a:p>
        </p:txBody>
      </p:sp>
      <p:grpSp>
        <p:nvGrpSpPr>
          <p:cNvPr id="990" name="Shape 990"/>
          <p:cNvGrpSpPr/>
          <p:nvPr/>
        </p:nvGrpSpPr>
        <p:grpSpPr>
          <a:xfrm>
            <a:off x="3779010" y="2573250"/>
            <a:ext cx="1964365" cy="1399500"/>
            <a:chOff x="2260333" y="3744100"/>
            <a:chExt cx="1964365" cy="1399500"/>
          </a:xfrm>
        </p:grpSpPr>
        <p:sp>
          <p:nvSpPr>
            <p:cNvPr id="991" name="Shape 991"/>
            <p:cNvSpPr txBox="1"/>
            <p:nvPr/>
          </p:nvSpPr>
          <p:spPr>
            <a:xfrm>
              <a:off x="2260333" y="3744100"/>
              <a:ext cx="913800" cy="139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>
                  <a:solidFill>
                    <a:srgbClr val="DD7E6B"/>
                  </a:solidFill>
                </a:rPr>
                <a:t>input</a:t>
              </a:r>
            </a:p>
            <a:p>
              <a:r>
                <a:rPr lang="en" b="1">
                  <a:solidFill>
                    <a:srgbClr val="A4C2F4"/>
                  </a:solidFill>
                </a:rPr>
                <a:t>filters</a:t>
              </a:r>
            </a:p>
            <a:p>
              <a:r>
                <a:rPr lang="en">
                  <a:solidFill>
                    <a:srgbClr val="6AA84F"/>
                  </a:solidFill>
                </a:rPr>
                <a:t>bias</a:t>
              </a:r>
            </a:p>
            <a:p>
              <a:r>
                <a:rPr lang="en">
                  <a:solidFill>
                    <a:srgbClr val="999999"/>
                  </a:solidFill>
                </a:rPr>
                <a:t>output</a:t>
              </a:r>
            </a:p>
          </p:txBody>
        </p:sp>
        <p:sp>
          <p:nvSpPr>
            <p:cNvPr id="992" name="Shape 992"/>
            <p:cNvSpPr txBox="1"/>
            <p:nvPr/>
          </p:nvSpPr>
          <p:spPr>
            <a:xfrm>
              <a:off x="2880699" y="3744100"/>
              <a:ext cx="1344000" cy="139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r"/>
              <a:r>
                <a:rPr lang="en"/>
                <a:t>3x32x32</a:t>
              </a:r>
            </a:p>
            <a:p>
              <a:pPr algn="r"/>
              <a:r>
                <a:rPr lang="en" b="1"/>
                <a:t>6</a:t>
              </a:r>
              <a:r>
                <a:rPr lang="en"/>
                <a:t>x3x5x5</a:t>
              </a:r>
            </a:p>
            <a:p>
              <a:pPr algn="r"/>
              <a:r>
                <a:rPr lang="en" b="1">
                  <a:solidFill>
                    <a:schemeClr val="dk1"/>
                  </a:solidFill>
                </a:rPr>
                <a:t>6</a:t>
              </a:r>
            </a:p>
            <a:p>
              <a:pPr algn="r"/>
              <a:r>
                <a:rPr lang="en" b="1">
                  <a:solidFill>
                    <a:schemeClr val="dk1"/>
                  </a:solidFill>
                </a:rPr>
                <a:t>6</a:t>
              </a:r>
              <a:r>
                <a:rPr lang="en">
                  <a:solidFill>
                    <a:schemeClr val="dk1"/>
                  </a:solidFill>
                </a:rPr>
                <a:t>x28x28</a:t>
              </a:r>
            </a:p>
          </p:txBody>
        </p:sp>
      </p:grpSp>
      <p:sp>
        <p:nvSpPr>
          <p:cNvPr id="993" name="Shape 993"/>
          <p:cNvSpPr txBox="1"/>
          <p:nvPr/>
        </p:nvSpPr>
        <p:spPr>
          <a:xfrm>
            <a:off x="8231352" y="2557175"/>
            <a:ext cx="1658999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/>
              <a:t>feature maps</a:t>
            </a:r>
          </a:p>
        </p:txBody>
      </p:sp>
      <p:sp>
        <p:nvSpPr>
          <p:cNvPr id="994" name="Shape 994"/>
          <p:cNvSpPr txBox="1"/>
          <p:nvPr/>
        </p:nvSpPr>
        <p:spPr>
          <a:xfrm>
            <a:off x="2023875" y="2025750"/>
            <a:ext cx="80568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Convolution layers have multiple </a:t>
            </a:r>
            <a:r>
              <a:rPr lang="en" b="1"/>
              <a:t>filters</a:t>
            </a:r>
            <a:r>
              <a:rPr lang="en"/>
              <a:t> for more modeling capacity</a:t>
            </a:r>
          </a:p>
        </p:txBody>
      </p:sp>
      <p:pic>
        <p:nvPicPr>
          <p:cNvPr id="995" name="Shape 995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231348" y="3057185"/>
            <a:ext cx="1964375" cy="26654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6" name="Shape 996"/>
          <p:cNvCxnSpPr/>
          <p:nvPr/>
        </p:nvCxnSpPr>
        <p:spPr>
          <a:xfrm>
            <a:off x="3857727" y="4145275"/>
            <a:ext cx="405149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7" name="Shape 997"/>
          <p:cNvSpPr txBox="1"/>
          <p:nvPr/>
        </p:nvSpPr>
        <p:spPr>
          <a:xfrm>
            <a:off x="3748704" y="4178969"/>
            <a:ext cx="2477999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/>
              <a:t>Convolution Layer</a:t>
            </a:r>
          </a:p>
        </p:txBody>
      </p:sp>
      <p:sp>
        <p:nvSpPr>
          <p:cNvPr id="998" name="Shape 998"/>
          <p:cNvSpPr txBox="1"/>
          <p:nvPr/>
        </p:nvSpPr>
        <p:spPr>
          <a:xfrm>
            <a:off x="7324727" y="5642650"/>
            <a:ext cx="2984699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r>
              <a:rPr lang="en" sz="1200" i="1"/>
              <a:t>[figure adapted from A. Karpathy]</a:t>
            </a:r>
          </a:p>
        </p:txBody>
      </p:sp>
    </p:spTree>
    <p:extLst>
      <p:ext uri="{BB962C8B-B14F-4D97-AF65-F5344CB8AC3E}">
        <p14:creationId xmlns:p14="http://schemas.microsoft.com/office/powerpoint/2010/main" val="407112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>
            <a:spLocks noGrp="1"/>
          </p:cNvSpPr>
          <p:nvPr>
            <p:ph type="sldNum" idx="12"/>
          </p:nvPr>
        </p:nvSpPr>
        <p:spPr>
          <a:xfrm>
            <a:off x="10080783" y="5607100"/>
            <a:ext cx="548700" cy="3936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 lang="en"/>
          </a:p>
        </p:txBody>
      </p:sp>
      <p:sp>
        <p:nvSpPr>
          <p:cNvPr id="1004" name="Shape 1004"/>
          <p:cNvSpPr txBox="1">
            <a:spLocks noGrp="1"/>
          </p:cNvSpPr>
          <p:nvPr>
            <p:ph type="title"/>
          </p:nvPr>
        </p:nvSpPr>
        <p:spPr>
          <a:xfrm>
            <a:off x="1981200" y="834629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3000"/>
              <a:t>Convolution Layer (conv)</a:t>
            </a:r>
          </a:p>
        </p:txBody>
      </p:sp>
      <p:pic>
        <p:nvPicPr>
          <p:cNvPr id="1005" name="Shape 1005"/>
          <p:cNvPicPr preferRelativeResize="0"/>
          <p:nvPr/>
        </p:nvPicPr>
        <p:blipFill rotWithShape="1">
          <a:blip r:embed="rId3" cstate="print">
            <a:alphaModFix/>
          </a:blip>
          <a:srcRect r="27330"/>
          <a:stretch/>
        </p:blipFill>
        <p:spPr>
          <a:xfrm>
            <a:off x="1981200" y="2758650"/>
            <a:ext cx="1241974" cy="305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Shape 1006"/>
          <p:cNvSpPr txBox="1"/>
          <p:nvPr/>
        </p:nvSpPr>
        <p:spPr>
          <a:xfrm>
            <a:off x="3163000" y="3101200"/>
            <a:ext cx="490500" cy="40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600" b="1"/>
              <a:t>32</a:t>
            </a:r>
          </a:p>
        </p:txBody>
      </p:sp>
      <p:grpSp>
        <p:nvGrpSpPr>
          <p:cNvPr id="1007" name="Shape 1007"/>
          <p:cNvGrpSpPr/>
          <p:nvPr/>
        </p:nvGrpSpPr>
        <p:grpSpPr>
          <a:xfrm>
            <a:off x="3779010" y="2573250"/>
            <a:ext cx="1964365" cy="1399500"/>
            <a:chOff x="2260333" y="3744100"/>
            <a:chExt cx="1964365" cy="1399500"/>
          </a:xfrm>
        </p:grpSpPr>
        <p:sp>
          <p:nvSpPr>
            <p:cNvPr id="1008" name="Shape 1008"/>
            <p:cNvSpPr txBox="1"/>
            <p:nvPr/>
          </p:nvSpPr>
          <p:spPr>
            <a:xfrm>
              <a:off x="2260333" y="3744100"/>
              <a:ext cx="913800" cy="139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>
                  <a:solidFill>
                    <a:srgbClr val="DD7E6B"/>
                  </a:solidFill>
                </a:rPr>
                <a:t>input</a:t>
              </a:r>
            </a:p>
            <a:p>
              <a:r>
                <a:rPr lang="en" b="1">
                  <a:solidFill>
                    <a:srgbClr val="A4C2F4"/>
                  </a:solidFill>
                </a:rPr>
                <a:t>filters</a:t>
              </a:r>
            </a:p>
            <a:p>
              <a:r>
                <a:rPr lang="en">
                  <a:solidFill>
                    <a:srgbClr val="6AA84F"/>
                  </a:solidFill>
                </a:rPr>
                <a:t>bias</a:t>
              </a:r>
            </a:p>
            <a:p>
              <a:r>
                <a:rPr lang="en">
                  <a:solidFill>
                    <a:srgbClr val="999999"/>
                  </a:solidFill>
                </a:rPr>
                <a:t>output</a:t>
              </a:r>
            </a:p>
          </p:txBody>
        </p:sp>
        <p:sp>
          <p:nvSpPr>
            <p:cNvPr id="1009" name="Shape 1009"/>
            <p:cNvSpPr txBox="1"/>
            <p:nvPr/>
          </p:nvSpPr>
          <p:spPr>
            <a:xfrm>
              <a:off x="2880699" y="3744100"/>
              <a:ext cx="1344000" cy="139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r"/>
              <a:r>
                <a:rPr lang="en"/>
                <a:t>3x32x32</a:t>
              </a:r>
            </a:p>
            <a:p>
              <a:pPr algn="r"/>
              <a:r>
                <a:rPr lang="en" b="1"/>
                <a:t>6</a:t>
              </a:r>
              <a:r>
                <a:rPr lang="en"/>
                <a:t>x3x5x5</a:t>
              </a:r>
            </a:p>
            <a:p>
              <a:pPr algn="r"/>
              <a:r>
                <a:rPr lang="en" b="1">
                  <a:solidFill>
                    <a:schemeClr val="dk1"/>
                  </a:solidFill>
                </a:rPr>
                <a:t>6</a:t>
              </a:r>
            </a:p>
            <a:p>
              <a:pPr algn="r"/>
              <a:r>
                <a:rPr lang="en" b="1">
                  <a:solidFill>
                    <a:schemeClr val="dk1"/>
                  </a:solidFill>
                </a:rPr>
                <a:t>6</a:t>
              </a:r>
              <a:r>
                <a:rPr lang="en">
                  <a:solidFill>
                    <a:schemeClr val="dk1"/>
                  </a:solidFill>
                </a:rPr>
                <a:t>x28x28</a:t>
              </a:r>
            </a:p>
          </p:txBody>
        </p:sp>
      </p:grpSp>
      <p:sp>
        <p:nvSpPr>
          <p:cNvPr id="1010" name="Shape 1010"/>
          <p:cNvSpPr txBox="1"/>
          <p:nvPr/>
        </p:nvSpPr>
        <p:spPr>
          <a:xfrm>
            <a:off x="8231350" y="2557175"/>
            <a:ext cx="16590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/>
              <a:t>feature maps</a:t>
            </a:r>
          </a:p>
        </p:txBody>
      </p:sp>
      <p:sp>
        <p:nvSpPr>
          <p:cNvPr id="1011" name="Shape 1011"/>
          <p:cNvSpPr txBox="1"/>
          <p:nvPr/>
        </p:nvSpPr>
        <p:spPr>
          <a:xfrm>
            <a:off x="2023875" y="2025750"/>
            <a:ext cx="80568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Convolution layers have multiple </a:t>
            </a:r>
            <a:r>
              <a:rPr lang="en" b="1"/>
              <a:t>filters</a:t>
            </a:r>
            <a:r>
              <a:rPr lang="en"/>
              <a:t> for more modeling capacity</a:t>
            </a:r>
          </a:p>
        </p:txBody>
      </p:sp>
      <p:pic>
        <p:nvPicPr>
          <p:cNvPr id="1012" name="Shape 1012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231348" y="3057185"/>
            <a:ext cx="1964375" cy="26654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3" name="Shape 1013"/>
          <p:cNvCxnSpPr/>
          <p:nvPr/>
        </p:nvCxnSpPr>
        <p:spPr>
          <a:xfrm>
            <a:off x="3857725" y="4145275"/>
            <a:ext cx="4051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4" name="Shape 1014"/>
          <p:cNvSpPr txBox="1"/>
          <p:nvPr/>
        </p:nvSpPr>
        <p:spPr>
          <a:xfrm>
            <a:off x="3748702" y="4178969"/>
            <a:ext cx="2478000" cy="5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/>
              <a:t>Convolution Layer</a:t>
            </a:r>
          </a:p>
        </p:txBody>
      </p:sp>
      <p:pic>
        <p:nvPicPr>
          <p:cNvPr id="1015" name="Shape 1015"/>
          <p:cNvPicPr preferRelativeResize="0"/>
          <p:nvPr/>
        </p:nvPicPr>
        <p:blipFill rotWithShape="1">
          <a:blip r:embed="rId5" cstate="print">
            <a:alphaModFix/>
          </a:blip>
          <a:srcRect l="4680" b="3947"/>
          <a:stretch/>
        </p:blipFill>
        <p:spPr>
          <a:xfrm>
            <a:off x="3857727" y="4638977"/>
            <a:ext cx="1284337" cy="128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 txBox="1"/>
          <p:nvPr/>
        </p:nvSpPr>
        <p:spPr>
          <a:xfrm>
            <a:off x="5151000" y="4638975"/>
            <a:ext cx="2998200" cy="128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Learned Filters from AlexNet </a:t>
            </a: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conv</a:t>
            </a:r>
            <a:r>
              <a:rPr lang="en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</a:p>
          <a:p>
            <a:endParaRPr dirty="0">
              <a:solidFill>
                <a:schemeClr val="dk1"/>
              </a:solidFill>
            </a:endParaRPr>
          </a:p>
          <a:p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conv</a:t>
            </a:r>
            <a:r>
              <a:rPr lang="en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</a:t>
            </a:r>
            <a:r>
              <a:rPr lang="en" dirty="0">
                <a:solidFill>
                  <a:schemeClr val="dk1"/>
                </a:solidFill>
              </a:rPr>
              <a:t>has 96 filters for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edge, color, and frequency</a:t>
            </a:r>
            <a:br>
              <a:rPr lang="en" dirty="0">
                <a:solidFill>
                  <a:schemeClr val="dk1"/>
                </a:solidFill>
              </a:rPr>
            </a:br>
            <a:endParaRPr lang="en" dirty="0">
              <a:solidFill>
                <a:schemeClr val="dk1"/>
              </a:solidFill>
            </a:endParaRPr>
          </a:p>
          <a:p>
            <a:r>
              <a:rPr lang="en" dirty="0">
                <a:solidFill>
                  <a:schemeClr val="dk1"/>
                </a:solidFill>
              </a:rPr>
              <a:t>richer than 3D RGB</a:t>
            </a:r>
          </a:p>
        </p:txBody>
      </p:sp>
      <p:sp>
        <p:nvSpPr>
          <p:cNvPr id="1017" name="Shape 1017"/>
          <p:cNvSpPr txBox="1"/>
          <p:nvPr/>
        </p:nvSpPr>
        <p:spPr>
          <a:xfrm>
            <a:off x="7324725" y="5642650"/>
            <a:ext cx="29847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r>
              <a:rPr lang="en" sz="1200" i="1"/>
              <a:t>[figure adapted from A. Karpathy]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F892AD9-B403-440B-B25C-E39911717FF3}"/>
              </a:ext>
            </a:extLst>
          </p:cNvPr>
          <p:cNvSpPr txBox="1"/>
          <p:nvPr/>
        </p:nvSpPr>
        <p:spPr>
          <a:xfrm>
            <a:off x="8098086" y="650675"/>
            <a:ext cx="146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Credit to Cafe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872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658" name="Rectangle 2"/>
          <p:cNvSpPr>
            <a:spLocks noChangeArrowheads="1"/>
          </p:cNvSpPr>
          <p:nvPr/>
        </p:nvSpPr>
        <p:spPr bwMode="auto">
          <a:xfrm>
            <a:off x="1524000" y="1449370"/>
            <a:ext cx="18182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828801" y="3962400"/>
          <a:ext cx="8038563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" r:id="rId4" imgW="8153423" imgH="2104920" progId="">
                  <p:embed/>
                </p:oleObj>
              </mc:Choice>
              <mc:Fallback>
                <p:oleObj r:id="rId4" imgW="8153423" imgH="2104920" progId="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1" y="3962400"/>
                        <a:ext cx="8038563" cy="1905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76400" y="209531"/>
            <a:ext cx="849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sz="28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CNN? </a:t>
            </a:r>
            <a:endParaRPr lang="en-US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81200" y="1295400"/>
            <a:ext cx="85329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If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want to judge whether a quadrangle is square or not, the rationale approach is to seek features of square, such as same length for four sides and four 90 degree corner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angles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177716" y="3080084"/>
            <a:ext cx="9516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Use filters to extract features, and use features for classification.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48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620126" y="859691"/>
            <a:ext cx="3164306" cy="7405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9" y="95940"/>
            <a:ext cx="12055501" cy="663493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297063" y="336471"/>
            <a:ext cx="335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m*m image, k*k filter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4620126" y="859691"/>
            <a:ext cx="3031958" cy="6562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171574" y="698609"/>
            <a:ext cx="3031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 smtClean="0">
                <a:solidFill>
                  <a:srgbClr val="FF0000"/>
                </a:solidFill>
              </a:rPr>
              <a:t>Padding</a:t>
            </a:r>
            <a:endParaRPr lang="zh-TW" alt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30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Valid, no zero-padding, k*k filter, k=3, </a:t>
            </a:r>
            <a:r>
              <a:rPr lang="en-US" altLang="zh-TW" dirty="0" smtClean="0"/>
              <a:t>m=7 Dim</a:t>
            </a:r>
            <a:r>
              <a:rPr lang="en-US" altLang="zh-TW" dirty="0"/>
              <a:t>. of feature map=(m-k+1)*(m-k+1)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050" y="2090369"/>
            <a:ext cx="4779900" cy="443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6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Full, k*k filter, k=3, m=7, </a:t>
            </a:r>
            <a:r>
              <a:rPr lang="en-US" altLang="zh-TW" dirty="0" smtClean="0"/>
              <a:t>output</a:t>
            </a:r>
            <a:br>
              <a:rPr lang="en-US" altLang="zh-TW" dirty="0" smtClean="0"/>
            </a:br>
            <a:r>
              <a:rPr lang="en-US" altLang="zh-TW" dirty="0" smtClean="0"/>
              <a:t> </a:t>
            </a:r>
            <a:r>
              <a:rPr lang="en-US" altLang="zh-TW" dirty="0"/>
              <a:t>(m+k-1)*(m+k-1)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679" y="2226558"/>
            <a:ext cx="4822200" cy="44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4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Same padding, x-k+1=m, x=m+k-1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200" y="2039344"/>
            <a:ext cx="4737600" cy="439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 txBox="1">
            <a:spLocks noGrp="1"/>
          </p:cNvSpPr>
          <p:nvPr>
            <p:ph type="sldNum" idx="12"/>
          </p:nvPr>
        </p:nvSpPr>
        <p:spPr>
          <a:xfrm>
            <a:off x="10080785" y="5607100"/>
            <a:ext cx="548699" cy="3936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 lang="en"/>
          </a:p>
        </p:txBody>
      </p:sp>
      <p:sp>
        <p:nvSpPr>
          <p:cNvPr id="1023" name="Shape 1023"/>
          <p:cNvSpPr txBox="1">
            <a:spLocks noGrp="1"/>
          </p:cNvSpPr>
          <p:nvPr>
            <p:ph type="title"/>
          </p:nvPr>
        </p:nvSpPr>
        <p:spPr>
          <a:xfrm>
            <a:off x="1981200" y="834629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3000" dirty="0"/>
              <a:t>Pooling (</a:t>
            </a:r>
            <a:r>
              <a:rPr lang="en-US" dirty="0"/>
              <a:t>P</a:t>
            </a:r>
            <a:r>
              <a:rPr lang="en" dirty="0"/>
              <a:t>ool)</a:t>
            </a:r>
          </a:p>
        </p:txBody>
      </p:sp>
      <p:grpSp>
        <p:nvGrpSpPr>
          <p:cNvPr id="1024" name="Shape 1024"/>
          <p:cNvGrpSpPr/>
          <p:nvPr/>
        </p:nvGrpSpPr>
        <p:grpSpPr>
          <a:xfrm>
            <a:off x="6684495" y="2128844"/>
            <a:ext cx="4200302" cy="3190016"/>
            <a:chOff x="3797298" y="992643"/>
            <a:chExt cx="5240552" cy="3980058"/>
          </a:xfrm>
        </p:grpSpPr>
        <p:pic>
          <p:nvPicPr>
            <p:cNvPr id="1025" name="Shape 1025"/>
            <p:cNvPicPr preferRelativeResize="0"/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>
              <a:off x="4047451" y="1838062"/>
              <a:ext cx="2058094" cy="2076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Shape 1026"/>
            <p:cNvPicPr preferRelativeResize="0"/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>
              <a:off x="7165084" y="1520222"/>
              <a:ext cx="1187125" cy="1246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7" name="Shape 1027"/>
            <p:cNvPicPr preferRelativeResize="0"/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7165072" y="3046909"/>
              <a:ext cx="1187125" cy="12461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8" name="Shape 1028"/>
            <p:cNvSpPr txBox="1"/>
            <p:nvPr/>
          </p:nvSpPr>
          <p:spPr>
            <a:xfrm>
              <a:off x="3797298" y="992643"/>
              <a:ext cx="2558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dirty="0"/>
                <a:t>2x2 pooling, stride 2</a:t>
              </a:r>
            </a:p>
          </p:txBody>
        </p:sp>
        <p:sp>
          <p:nvSpPr>
            <p:cNvPr id="1029" name="Shape 1029"/>
            <p:cNvSpPr txBox="1"/>
            <p:nvPr/>
          </p:nvSpPr>
          <p:spPr>
            <a:xfrm>
              <a:off x="6479450" y="1126612"/>
              <a:ext cx="2558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b="1"/>
                <a:t>Max</a:t>
              </a:r>
              <a:r>
                <a:rPr lang="en"/>
                <a:t> pooling</a:t>
              </a:r>
            </a:p>
          </p:txBody>
        </p:sp>
        <p:sp>
          <p:nvSpPr>
            <p:cNvPr id="1030" name="Shape 1030"/>
            <p:cNvSpPr txBox="1"/>
            <p:nvPr/>
          </p:nvSpPr>
          <p:spPr>
            <a:xfrm>
              <a:off x="6365705" y="4579101"/>
              <a:ext cx="2558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dirty="0"/>
                <a:t>Average pooling</a:t>
              </a:r>
            </a:p>
          </p:txBody>
        </p:sp>
        <p:cxnSp>
          <p:nvCxnSpPr>
            <p:cNvPr id="1031" name="Shape 1031"/>
            <p:cNvCxnSpPr>
              <a:stCxn id="1025" idx="3"/>
              <a:endCxn id="1026" idx="1"/>
            </p:cNvCxnSpPr>
            <p:nvPr/>
          </p:nvCxnSpPr>
          <p:spPr>
            <a:xfrm rot="10800000" flipH="1">
              <a:off x="6105545" y="2143424"/>
              <a:ext cx="1059600" cy="732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032" name="Shape 1032"/>
            <p:cNvCxnSpPr>
              <a:endCxn id="1027" idx="1"/>
            </p:cNvCxnSpPr>
            <p:nvPr/>
          </p:nvCxnSpPr>
          <p:spPr>
            <a:xfrm>
              <a:off x="6105472" y="2876466"/>
              <a:ext cx="1059599" cy="7935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1033" name="Shape 1033"/>
          <p:cNvSpPr txBox="1">
            <a:spLocks noGrp="1"/>
          </p:cNvSpPr>
          <p:nvPr>
            <p:ph type="subTitle" idx="4294967295"/>
          </p:nvPr>
        </p:nvSpPr>
        <p:spPr>
          <a:xfrm>
            <a:off x="1981202" y="2088000"/>
            <a:ext cx="4288199" cy="3379800"/>
          </a:xfrm>
          <a:prstGeom prst="rect">
            <a:avLst/>
          </a:prstGeom>
        </p:spPr>
        <p:txBody>
          <a:bodyPr vert="horz" wrap="square" lIns="91425" tIns="91425" rIns="91425" bIns="91425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 dirty="0"/>
              <a:t>Spatial summary by computing</a:t>
            </a:r>
            <a:br>
              <a:rPr lang="en" sz="1800" dirty="0"/>
            </a:br>
            <a:r>
              <a:rPr lang="en" sz="1800" b="1" dirty="0"/>
              <a:t>operation</a:t>
            </a:r>
            <a:r>
              <a:rPr lang="en" sz="1800" dirty="0"/>
              <a:t> over </a:t>
            </a:r>
            <a:r>
              <a:rPr lang="en" sz="1800" b="1" dirty="0"/>
              <a:t>window</a:t>
            </a:r>
            <a:r>
              <a:rPr lang="en" sz="1800" dirty="0"/>
              <a:t> with </a:t>
            </a:r>
            <a:r>
              <a:rPr lang="en" sz="1800" b="1" dirty="0"/>
              <a:t>stride</a:t>
            </a:r>
          </a:p>
          <a:p>
            <a:pPr>
              <a:spcBef>
                <a:spcPts val="0"/>
              </a:spcBef>
              <a:buNone/>
            </a:pPr>
            <a:endParaRPr sz="1800" dirty="0"/>
          </a:p>
          <a:p>
            <a:pPr marL="457200">
              <a:spcBef>
                <a:spcPts val="0"/>
              </a:spcBef>
              <a:buSzPct val="100000"/>
              <a:buChar char="-"/>
            </a:pPr>
            <a:r>
              <a:rPr lang="en" sz="1800" dirty="0"/>
              <a:t>overlapping or non-overlapping</a:t>
            </a:r>
          </a:p>
          <a:p>
            <a:pPr>
              <a:spcBef>
                <a:spcPts val="0"/>
              </a:spcBef>
              <a:buNone/>
            </a:pPr>
            <a:endParaRPr sz="1800" dirty="0"/>
          </a:p>
          <a:p>
            <a:pPr marL="457200">
              <a:spcBef>
                <a:spcPts val="0"/>
              </a:spcBef>
              <a:buSzPct val="100000"/>
              <a:buChar char="-"/>
            </a:pPr>
            <a:r>
              <a:rPr lang="en" sz="1800" dirty="0"/>
              <a:t>separate across channels</a:t>
            </a:r>
          </a:p>
          <a:p>
            <a:pPr>
              <a:spcBef>
                <a:spcPts val="0"/>
              </a:spcBef>
              <a:buNone/>
            </a:pPr>
            <a:endParaRPr sz="1800" dirty="0"/>
          </a:p>
          <a:p>
            <a:pPr marL="457200">
              <a:spcBef>
                <a:spcPts val="0"/>
              </a:spcBef>
              <a:buSzPct val="100000"/>
              <a:buChar char="-"/>
            </a:pPr>
            <a:r>
              <a:rPr lang="en" sz="1800" dirty="0"/>
              <a:t>Current fashion:</a:t>
            </a:r>
            <a:br>
              <a:rPr lang="en" sz="1800" dirty="0"/>
            </a:br>
            <a:r>
              <a:rPr lang="en" b="1" dirty="0">
                <a:solidFill>
                  <a:srgbClr val="FF0000"/>
                </a:solidFill>
              </a:rPr>
              <a:t>3x3 max pooling</a:t>
            </a:r>
            <a:br>
              <a:rPr lang="en" b="1" dirty="0">
                <a:solidFill>
                  <a:srgbClr val="FF0000"/>
                </a:solidFill>
              </a:rPr>
            </a:br>
            <a:r>
              <a:rPr lang="en" b="1" dirty="0">
                <a:solidFill>
                  <a:srgbClr val="FF0000"/>
                </a:solidFill>
              </a:rPr>
              <a:t>with stride 2</a:t>
            </a:r>
            <a:endParaRPr lang="en" sz="1800" b="1" dirty="0">
              <a:solidFill>
                <a:srgbClr val="FF0000"/>
              </a:solidFill>
            </a:endParaRPr>
          </a:p>
        </p:txBody>
      </p:sp>
      <p:sp>
        <p:nvSpPr>
          <p:cNvPr id="1034" name="Shape 1034"/>
          <p:cNvSpPr txBox="1"/>
          <p:nvPr/>
        </p:nvSpPr>
        <p:spPr>
          <a:xfrm>
            <a:off x="5734500" y="5606950"/>
            <a:ext cx="4476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 sz="1200" i="1"/>
              <a:t>[figure credit BDTI]</a:t>
            </a:r>
          </a:p>
        </p:txBody>
      </p:sp>
    </p:spTree>
    <p:extLst>
      <p:ext uri="{BB962C8B-B14F-4D97-AF65-F5344CB8AC3E}">
        <p14:creationId xmlns:p14="http://schemas.microsoft.com/office/powerpoint/2010/main" val="203472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/>
          <p:nvPr/>
        </p:nvSpPr>
        <p:spPr>
          <a:xfrm>
            <a:off x="5734500" y="5607100"/>
            <a:ext cx="4476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r>
              <a:rPr lang="en" sz="1200" i="1"/>
              <a:t>[figure credit A. Karpathy]</a:t>
            </a:r>
          </a:p>
        </p:txBody>
      </p:sp>
      <p:pic>
        <p:nvPicPr>
          <p:cNvPr id="1040" name="Shape 1040"/>
          <p:cNvPicPr preferRelativeResize="0"/>
          <p:nvPr/>
        </p:nvPicPr>
        <p:blipFill rotWithShape="1">
          <a:blip r:embed="rId3" cstate="print">
            <a:alphaModFix/>
          </a:blip>
          <a:srcRect t="6855"/>
          <a:stretch/>
        </p:blipFill>
        <p:spPr>
          <a:xfrm>
            <a:off x="6418600" y="2144800"/>
            <a:ext cx="4138900" cy="3045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Shape 1041"/>
          <p:cNvSpPr txBox="1">
            <a:spLocks noGrp="1"/>
          </p:cNvSpPr>
          <p:nvPr>
            <p:ph type="title"/>
          </p:nvPr>
        </p:nvSpPr>
        <p:spPr>
          <a:xfrm>
            <a:off x="1981200" y="834629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r>
              <a:rPr lang="en" sz="3000"/>
              <a:t>Pooling</a:t>
            </a:r>
          </a:p>
        </p:txBody>
      </p:sp>
      <p:sp>
        <p:nvSpPr>
          <p:cNvPr id="1042" name="Shape 1042"/>
          <p:cNvSpPr txBox="1">
            <a:spLocks noGrp="1"/>
          </p:cNvSpPr>
          <p:nvPr>
            <p:ph type="sldNum" idx="12"/>
          </p:nvPr>
        </p:nvSpPr>
        <p:spPr>
          <a:xfrm>
            <a:off x="10080785" y="5607100"/>
            <a:ext cx="548699" cy="3936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 lang="en"/>
          </a:p>
        </p:txBody>
      </p:sp>
      <p:sp>
        <p:nvSpPr>
          <p:cNvPr id="1043" name="Shape 1043"/>
          <p:cNvSpPr txBox="1">
            <a:spLocks noGrp="1"/>
          </p:cNvSpPr>
          <p:nvPr>
            <p:ph type="body" idx="1"/>
          </p:nvPr>
        </p:nvSpPr>
        <p:spPr>
          <a:xfrm>
            <a:off x="1981200" y="1843739"/>
            <a:ext cx="4468200" cy="3725699"/>
          </a:xfrm>
          <a:prstGeom prst="rect">
            <a:avLst/>
          </a:prstGeom>
        </p:spPr>
        <p:txBody>
          <a:bodyPr vert="horz" wrap="square" lIns="91425" tIns="91425" rIns="91425" bIns="91425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57200">
              <a:buSzPct val="100000"/>
              <a:buChar char="-"/>
            </a:pPr>
            <a:r>
              <a:rPr lang="en" sz="1800"/>
              <a:t>reduce resolution</a:t>
            </a:r>
          </a:p>
          <a:p>
            <a:pPr>
              <a:buNone/>
            </a:pPr>
            <a:endParaRPr sz="1800"/>
          </a:p>
          <a:p>
            <a:pPr marL="457200">
              <a:buSzPct val="100000"/>
              <a:buChar char="-"/>
            </a:pPr>
            <a:r>
              <a:rPr lang="en" sz="1800"/>
              <a:t>increase receptive field size</a:t>
            </a:r>
            <a:br>
              <a:rPr lang="en" sz="1800"/>
            </a:br>
            <a:r>
              <a:rPr lang="en" sz="1800"/>
              <a:t>for later layers</a:t>
            </a:r>
          </a:p>
          <a:p>
            <a:pPr>
              <a:buNone/>
            </a:pPr>
            <a:endParaRPr sz="1800"/>
          </a:p>
          <a:p>
            <a:pPr marL="457200">
              <a:buSzPct val="100000"/>
              <a:buChar char="-"/>
            </a:pPr>
            <a:r>
              <a:rPr lang="en" sz="1800"/>
              <a:t>save computation</a:t>
            </a:r>
          </a:p>
          <a:p>
            <a:pPr>
              <a:buNone/>
            </a:pPr>
            <a:endParaRPr sz="1800"/>
          </a:p>
          <a:p>
            <a:pPr marL="457200">
              <a:buSzPct val="100000"/>
              <a:buChar char="-"/>
            </a:pPr>
            <a:r>
              <a:rPr lang="en" sz="1800"/>
              <a:t>add invariance to translation/noise </a:t>
            </a:r>
            <a:br>
              <a:rPr lang="en" sz="1800"/>
            </a:br>
            <a:r>
              <a:rPr lang="en" sz="1800"/>
              <a:t>within pooling window</a:t>
            </a:r>
          </a:p>
        </p:txBody>
      </p:sp>
      <p:sp>
        <p:nvSpPr>
          <p:cNvPr id="1044" name="Shape 1044"/>
          <p:cNvSpPr txBox="1"/>
          <p:nvPr/>
        </p:nvSpPr>
        <p:spPr>
          <a:xfrm>
            <a:off x="6557350" y="1786512"/>
            <a:ext cx="1296900" cy="40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600"/>
              <a:t>64x224x224</a:t>
            </a:r>
          </a:p>
        </p:txBody>
      </p:sp>
      <p:sp>
        <p:nvSpPr>
          <p:cNvPr id="1045" name="Shape 1045"/>
          <p:cNvSpPr txBox="1"/>
          <p:nvPr/>
        </p:nvSpPr>
        <p:spPr>
          <a:xfrm>
            <a:off x="9336800" y="2111125"/>
            <a:ext cx="1296900" cy="40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600"/>
              <a:t>64x112x112</a:t>
            </a:r>
          </a:p>
        </p:txBody>
      </p:sp>
    </p:spTree>
    <p:extLst>
      <p:ext uri="{BB962C8B-B14F-4D97-AF65-F5344CB8AC3E}">
        <p14:creationId xmlns:p14="http://schemas.microsoft.com/office/powerpoint/2010/main" val="62669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 txBox="1">
            <a:spLocks noGrp="1"/>
          </p:cNvSpPr>
          <p:nvPr>
            <p:ph type="title"/>
          </p:nvPr>
        </p:nvSpPr>
        <p:spPr>
          <a:xfrm>
            <a:off x="1981200" y="834629"/>
            <a:ext cx="8229600" cy="857400"/>
          </a:xfrm>
          <a:prstGeom prst="rect">
            <a:avLst/>
          </a:prstGeom>
        </p:spPr>
        <p:txBody>
          <a:bodyPr vert="horz" wrap="square" lIns="91425" tIns="91425" rIns="91425" bIns="91425" numCol="1" rtlCol="0" anchor="b" anchorCtr="0" compatLnSpc="1">
            <a:prstTxWarp prst="textNoShape">
              <a:avLst/>
            </a:prstTxWarp>
            <a:noAutofit/>
          </a:bodyPr>
          <a:lstStyle/>
          <a:p>
            <a:r>
              <a:rPr lang="en"/>
              <a:t>Fully Connected Layers (FC)</a:t>
            </a:r>
          </a:p>
        </p:txBody>
      </p:sp>
      <p:sp>
        <p:nvSpPr>
          <p:cNvPr id="1051" name="Shape 1051"/>
          <p:cNvSpPr txBox="1">
            <a:spLocks noGrp="1"/>
          </p:cNvSpPr>
          <p:nvPr>
            <p:ph type="sldNum" idx="12"/>
          </p:nvPr>
        </p:nvSpPr>
        <p:spPr>
          <a:xfrm>
            <a:off x="10080783" y="5607100"/>
            <a:ext cx="548700" cy="393600"/>
          </a:xfrm>
          <a:prstGeom prst="rect">
            <a:avLst/>
          </a:prstGeom>
        </p:spPr>
        <p:txBody>
          <a:bodyPr vert="horz" wrap="square" lIns="91425" tIns="91425" rIns="91425" bIns="91425" numCol="1" rtlCol="0" anchor="ctr" anchorCtr="0" compatLnSpc="1">
            <a:prstTxWarp prst="textNoShape">
              <a:avLst/>
            </a:prstTxWarp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 lang="en"/>
          </a:p>
        </p:txBody>
      </p:sp>
      <p:sp>
        <p:nvSpPr>
          <p:cNvPr id="1052" name="Shape 1052"/>
          <p:cNvSpPr txBox="1"/>
          <p:nvPr/>
        </p:nvSpPr>
        <p:spPr>
          <a:xfrm>
            <a:off x="1981200" y="1875325"/>
            <a:ext cx="5875500" cy="9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/>
              <a:t>Learn a global feature from the full feature maps</a:t>
            </a:r>
          </a:p>
          <a:p>
            <a:r>
              <a:rPr lang="en" dirty="0"/>
              <a:t>Often found at the end of convnets</a:t>
            </a:r>
          </a:p>
          <a:p>
            <a:r>
              <a:rPr lang="en" dirty="0"/>
              <a:t>Note: </a:t>
            </a:r>
            <a:r>
              <a:rPr lang="en-US" dirty="0"/>
              <a:t>unroll is also called </a:t>
            </a:r>
            <a:r>
              <a:rPr lang="en-US" sz="3200" dirty="0"/>
              <a:t>flatten</a:t>
            </a:r>
            <a:endParaRPr lang="en" dirty="0"/>
          </a:p>
        </p:txBody>
      </p:sp>
      <p:pic>
        <p:nvPicPr>
          <p:cNvPr id="1053" name="Shape 1053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484250" y="3478427"/>
            <a:ext cx="1143000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Shape 1054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112775" y="4787225"/>
            <a:ext cx="18859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Shape 1055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2798089" y="4301825"/>
            <a:ext cx="37147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Shape 1056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3759252" y="3101302"/>
            <a:ext cx="267652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Shape 1057"/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6476575" y="3772800"/>
            <a:ext cx="321945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Shape 1058"/>
          <p:cNvSpPr txBox="1"/>
          <p:nvPr/>
        </p:nvSpPr>
        <p:spPr>
          <a:xfrm>
            <a:off x="2342500" y="3027025"/>
            <a:ext cx="1589700" cy="45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dirty="0">
                <a:solidFill>
                  <a:schemeClr val="dk1"/>
                </a:solidFill>
              </a:rPr>
              <a:t>feature maps</a:t>
            </a:r>
          </a:p>
          <a:p>
            <a:pPr algn="ctr">
              <a:lnSpc>
                <a:spcPct val="120000"/>
              </a:lnSpc>
            </a:pPr>
            <a:r>
              <a:rPr lang="en" dirty="0">
                <a:solidFill>
                  <a:schemeClr val="dk1"/>
                </a:solidFill>
              </a:rPr>
              <a:t>2x2x2</a:t>
            </a:r>
          </a:p>
        </p:txBody>
      </p:sp>
      <p:sp>
        <p:nvSpPr>
          <p:cNvPr id="1059" name="Shape 1059"/>
          <p:cNvSpPr txBox="1"/>
          <p:nvPr/>
        </p:nvSpPr>
        <p:spPr>
          <a:xfrm>
            <a:off x="2222800" y="4693075"/>
            <a:ext cx="1589700" cy="9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>
                <a:solidFill>
                  <a:schemeClr val="dk1"/>
                </a:solidFill>
              </a:rPr>
              <a:t>                  unroll</a:t>
            </a:r>
          </a:p>
          <a:p>
            <a:pPr>
              <a:lnSpc>
                <a:spcPct val="115000"/>
              </a:lnSpc>
            </a:pPr>
            <a:endParaRPr>
              <a:solidFill>
                <a:schemeClr val="dk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">
                <a:solidFill>
                  <a:schemeClr val="dk1"/>
                </a:solidFill>
              </a:rPr>
              <a:t>input</a:t>
            </a:r>
          </a:p>
          <a:p>
            <a:pPr algn="ctr">
              <a:lnSpc>
                <a:spcPct val="120000"/>
              </a:lnSpc>
            </a:pPr>
            <a:r>
              <a:rPr lang="en">
                <a:solidFill>
                  <a:schemeClr val="dk1"/>
                </a:solidFill>
              </a:rPr>
              <a:t>1 x 8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4609596" y="5302375"/>
            <a:ext cx="978000" cy="78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" dirty="0">
                <a:solidFill>
                  <a:schemeClr val="dk1"/>
                </a:solidFill>
              </a:rPr>
              <a:t>weights</a:t>
            </a:r>
          </a:p>
          <a:p>
            <a:pPr>
              <a:lnSpc>
                <a:spcPct val="120000"/>
              </a:lnSpc>
            </a:pPr>
            <a:r>
              <a:rPr lang="en" dirty="0">
                <a:solidFill>
                  <a:schemeClr val="dk1"/>
                </a:solidFill>
              </a:rPr>
              <a:t>    8 x 3</a:t>
            </a:r>
          </a:p>
        </p:txBody>
      </p:sp>
      <p:sp>
        <p:nvSpPr>
          <p:cNvPr id="1061" name="Shape 1061"/>
          <p:cNvSpPr txBox="1"/>
          <p:nvPr/>
        </p:nvSpPr>
        <p:spPr>
          <a:xfrm>
            <a:off x="8276900" y="4423575"/>
            <a:ext cx="1266000" cy="9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dirty="0">
                <a:solidFill>
                  <a:schemeClr val="dk1"/>
                </a:solidFill>
              </a:rPr>
              <a:t>outputs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or </a:t>
            </a:r>
            <a:r>
              <a:rPr lang="en" i="1" dirty="0">
                <a:solidFill>
                  <a:schemeClr val="dk1"/>
                </a:solidFill>
              </a:rPr>
              <a:t>units</a:t>
            </a:r>
          </a:p>
          <a:p>
            <a:pPr algn="ctr">
              <a:lnSpc>
                <a:spcPct val="120000"/>
              </a:lnSpc>
            </a:pPr>
            <a:r>
              <a:rPr lang="en" dirty="0">
                <a:solidFill>
                  <a:schemeClr val="dk1"/>
                </a:solidFill>
              </a:rPr>
              <a:t>1 x 3</a:t>
            </a:r>
          </a:p>
        </p:txBody>
      </p:sp>
      <p:sp>
        <p:nvSpPr>
          <p:cNvPr id="1062" name="Shape 1062"/>
          <p:cNvSpPr txBox="1"/>
          <p:nvPr/>
        </p:nvSpPr>
        <p:spPr>
          <a:xfrm>
            <a:off x="6763878" y="4533225"/>
            <a:ext cx="870085" cy="78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" dirty="0">
                <a:solidFill>
                  <a:schemeClr val="dk1"/>
                </a:solidFill>
              </a:rPr>
              <a:t>bias</a:t>
            </a:r>
          </a:p>
          <a:p>
            <a:pPr algn="ctr">
              <a:lnSpc>
                <a:spcPct val="120000"/>
              </a:lnSpc>
            </a:pPr>
            <a:r>
              <a:rPr lang="en" dirty="0">
                <a:solidFill>
                  <a:schemeClr val="dk1"/>
                </a:solidFill>
              </a:rPr>
              <a:t>1 x 3</a:t>
            </a:r>
          </a:p>
        </p:txBody>
      </p:sp>
    </p:spTree>
    <p:extLst>
      <p:ext uri="{BB962C8B-B14F-4D97-AF65-F5344CB8AC3E}">
        <p14:creationId xmlns:p14="http://schemas.microsoft.com/office/powerpoint/2010/main" val="52776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E7E773-1FE4-4354-B2FE-C2482FA8E0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pic>
        <p:nvPicPr>
          <p:cNvPr id="54274" name="Picture 2" descr="è¢å¹å¿«ç§ 2017-07-06 ä¸å4.32.20.png">
            <a:extLst>
              <a:ext uri="{FF2B5EF4-FFF2-40B4-BE49-F238E27FC236}">
                <a16:creationId xmlns:a16="http://schemas.microsoft.com/office/drawing/2014/main" id="{140DDB52-6038-4D78-A507-58AD98C26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650" y="438556"/>
            <a:ext cx="8016875" cy="64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9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CB81AE0-C0F6-4525-B539-9B31BE992C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3F5FF6-535F-4BBB-88CB-D66E882CB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1" y="2626030"/>
            <a:ext cx="7060415" cy="3433771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48130" name="Picture 2" descr="è¢å¹å¿«ç§ 2017-07-06 ä¸å4.32.27.png">
            <a:extLst>
              <a:ext uri="{FF2B5EF4-FFF2-40B4-BE49-F238E27FC236}">
                <a16:creationId xmlns:a16="http://schemas.microsoft.com/office/drawing/2014/main" id="{D5D0E08D-3156-4B5E-AD12-D9578AA48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88" y="974321"/>
            <a:ext cx="7669212" cy="58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65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658" name="Rectangle 2"/>
          <p:cNvSpPr>
            <a:spLocks noChangeArrowheads="1"/>
          </p:cNvSpPr>
          <p:nvPr/>
        </p:nvSpPr>
        <p:spPr bwMode="auto">
          <a:xfrm>
            <a:off x="1524000" y="1449370"/>
            <a:ext cx="18182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10" y="685800"/>
            <a:ext cx="8534581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592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658" name="Rectangle 2"/>
          <p:cNvSpPr>
            <a:spLocks noChangeArrowheads="1"/>
          </p:cNvSpPr>
          <p:nvPr/>
        </p:nvSpPr>
        <p:spPr bwMode="auto">
          <a:xfrm>
            <a:off x="1524000" y="1449370"/>
            <a:ext cx="18182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24000" y="1447801"/>
            <a:ext cx="9144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3200" b="1" dirty="0"/>
              <a:t>Local Processing</a:t>
            </a:r>
            <a:r>
              <a:rPr lang="en" altLang="zh-TW" sz="3200" dirty="0"/>
              <a:t>: pixels close together go together</a:t>
            </a:r>
          </a:p>
          <a:p>
            <a:r>
              <a:rPr lang="en" altLang="zh-TW" i="1" dirty="0"/>
              <a:t>receptive fields</a:t>
            </a:r>
            <a:r>
              <a:rPr lang="en" altLang="zh-TW" dirty="0"/>
              <a:t> capture local detail</a:t>
            </a:r>
          </a:p>
          <a:p>
            <a:endParaRPr lang="en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r>
              <a:rPr lang="en" altLang="zh-TW" sz="3200" b="1" dirty="0"/>
              <a:t>Across Space: </a:t>
            </a:r>
            <a:r>
              <a:rPr lang="en" altLang="zh-TW" sz="3200" dirty="0"/>
              <a:t>the same what, no matter where</a:t>
            </a:r>
            <a:br>
              <a:rPr lang="en" altLang="zh-TW" sz="3200" dirty="0"/>
            </a:br>
            <a:r>
              <a:rPr lang="en" altLang="zh-TW" i="1" dirty="0"/>
              <a:t>recognize the same </a:t>
            </a:r>
            <a:r>
              <a:rPr lang="en-US" altLang="zh-TW" i="1" dirty="0"/>
              <a:t>pattern</a:t>
            </a:r>
            <a:r>
              <a:rPr lang="en" altLang="zh-TW" i="1" dirty="0"/>
              <a:t> in different places, </a:t>
            </a:r>
            <a:r>
              <a:rPr lang="en-US" altLang="zh-TW" i="1" dirty="0"/>
              <a:t>translation invariant </a:t>
            </a:r>
            <a:endParaRPr lang="en" altLang="zh-TW" i="1" dirty="0"/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743200" y="86742"/>
            <a:ext cx="759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 of visual structure</a:t>
            </a:r>
          </a:p>
        </p:txBody>
      </p:sp>
      <p:grpSp>
        <p:nvGrpSpPr>
          <p:cNvPr id="5" name="Shape 804">
            <a:extLst>
              <a:ext uri="{FF2B5EF4-FFF2-40B4-BE49-F238E27FC236}">
                <a16:creationId xmlns:a16="http://schemas.microsoft.com/office/drawing/2014/main" id="{E820C8E6-B9A9-472A-BEDC-D1DE60940306}"/>
              </a:ext>
            </a:extLst>
          </p:cNvPr>
          <p:cNvGrpSpPr/>
          <p:nvPr/>
        </p:nvGrpSpPr>
        <p:grpSpPr>
          <a:xfrm>
            <a:off x="2133600" y="2667001"/>
            <a:ext cx="6819476" cy="1098991"/>
            <a:chOff x="571848" y="1922689"/>
            <a:chExt cx="6819476" cy="1098991"/>
          </a:xfrm>
        </p:grpSpPr>
        <p:grpSp>
          <p:nvGrpSpPr>
            <p:cNvPr id="6" name="Shape 805">
              <a:extLst>
                <a:ext uri="{FF2B5EF4-FFF2-40B4-BE49-F238E27FC236}">
                  <a16:creationId xmlns:a16="http://schemas.microsoft.com/office/drawing/2014/main" id="{C923FFDC-162A-43C6-8CF5-4BD385409EB9}"/>
                </a:ext>
              </a:extLst>
            </p:cNvPr>
            <p:cNvGrpSpPr/>
            <p:nvPr/>
          </p:nvGrpSpPr>
          <p:grpSpPr>
            <a:xfrm>
              <a:off x="577561" y="1935085"/>
              <a:ext cx="1070366" cy="1086595"/>
              <a:chOff x="1052150" y="2276500"/>
              <a:chExt cx="1180377" cy="1198274"/>
            </a:xfrm>
          </p:grpSpPr>
          <p:pic>
            <p:nvPicPr>
              <p:cNvPr id="15" name="Shape 806">
                <a:extLst>
                  <a:ext uri="{FF2B5EF4-FFF2-40B4-BE49-F238E27FC236}">
                    <a16:creationId xmlns:a16="http://schemas.microsoft.com/office/drawing/2014/main" id="{53517137-52F0-4673-AECF-E5806FCDE361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25663" t="2107" r="49823" b="73153"/>
              <a:stretch/>
            </p:blipFill>
            <p:spPr>
              <a:xfrm>
                <a:off x="1052150" y="2276500"/>
                <a:ext cx="585425" cy="586849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pic>
            <p:nvPicPr>
              <p:cNvPr id="16" name="Shape 807">
                <a:extLst>
                  <a:ext uri="{FF2B5EF4-FFF2-40B4-BE49-F238E27FC236}">
                    <a16:creationId xmlns:a16="http://schemas.microsoft.com/office/drawing/2014/main" id="{4FA98FA2-2955-4AE8-998E-30EE73E5A7B9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0793" t="2107" r="24294" b="73153"/>
              <a:stretch/>
            </p:blipFill>
            <p:spPr>
              <a:xfrm>
                <a:off x="1637576" y="2276500"/>
                <a:ext cx="594950" cy="586849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pic>
            <p:nvPicPr>
              <p:cNvPr id="17" name="Shape 808">
                <a:extLst>
                  <a:ext uri="{FF2B5EF4-FFF2-40B4-BE49-F238E27FC236}">
                    <a16:creationId xmlns:a16="http://schemas.microsoft.com/office/drawing/2014/main" id="{C114461E-BD4C-40E5-829C-C7076F8713D9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25263" t="26198" r="49824" b="49062"/>
              <a:stretch/>
            </p:blipFill>
            <p:spPr>
              <a:xfrm>
                <a:off x="1052151" y="2887925"/>
                <a:ext cx="594950" cy="586849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pic>
            <p:nvPicPr>
              <p:cNvPr id="18" name="Shape 809">
                <a:extLst>
                  <a:ext uri="{FF2B5EF4-FFF2-40B4-BE49-F238E27FC236}">
                    <a16:creationId xmlns:a16="http://schemas.microsoft.com/office/drawing/2014/main" id="{67102F11-1887-4C5B-A719-ABD072A3C0A1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0793" t="27796" r="24294" b="47464"/>
              <a:stretch/>
            </p:blipFill>
            <p:spPr>
              <a:xfrm>
                <a:off x="1637576" y="2887925"/>
                <a:ext cx="594950" cy="586849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</p:grpSp>
        <p:sp>
          <p:nvSpPr>
            <p:cNvPr id="7" name="Shape 810">
              <a:extLst>
                <a:ext uri="{FF2B5EF4-FFF2-40B4-BE49-F238E27FC236}">
                  <a16:creationId xmlns:a16="http://schemas.microsoft.com/office/drawing/2014/main" id="{0C8F675A-9440-4805-B3FE-6FFA244B3ED5}"/>
                </a:ext>
              </a:extLst>
            </p:cNvPr>
            <p:cNvSpPr/>
            <p:nvPr/>
          </p:nvSpPr>
          <p:spPr>
            <a:xfrm>
              <a:off x="571848" y="1934523"/>
              <a:ext cx="1070399" cy="1079700"/>
            </a:xfrm>
            <a:prstGeom prst="rect">
              <a:avLst/>
            </a:prstGeom>
            <a:noFill/>
            <a:ln w="28575" cap="flat" cmpd="sng">
              <a:solidFill>
                <a:srgbClr val="C3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8" name="Shape 811">
              <a:extLst>
                <a:ext uri="{FF2B5EF4-FFF2-40B4-BE49-F238E27FC236}">
                  <a16:creationId xmlns:a16="http://schemas.microsoft.com/office/drawing/2014/main" id="{04D354B6-8AFE-41A1-947D-835B0E7F271C}"/>
                </a:ext>
              </a:extLst>
            </p:cNvPr>
            <p:cNvGrpSpPr/>
            <p:nvPr/>
          </p:nvGrpSpPr>
          <p:grpSpPr>
            <a:xfrm>
              <a:off x="4759687" y="1922689"/>
              <a:ext cx="1070436" cy="1054218"/>
              <a:chOff x="4195400" y="2278325"/>
              <a:chExt cx="1189902" cy="1171874"/>
            </a:xfrm>
          </p:grpSpPr>
          <p:pic>
            <p:nvPicPr>
              <p:cNvPr id="11" name="Shape 812">
                <a:extLst>
                  <a:ext uri="{FF2B5EF4-FFF2-40B4-BE49-F238E27FC236}">
                    <a16:creationId xmlns:a16="http://schemas.microsoft.com/office/drawing/2014/main" id="{971DB1FE-60B9-4D38-90FE-962F2786C3EE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74330" t="2107" r="757" b="73153"/>
              <a:stretch/>
            </p:blipFill>
            <p:spPr>
              <a:xfrm>
                <a:off x="4790351" y="2863350"/>
                <a:ext cx="594950" cy="586849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pic>
            <p:nvPicPr>
              <p:cNvPr id="12" name="Shape 813">
                <a:extLst>
                  <a:ext uri="{FF2B5EF4-FFF2-40B4-BE49-F238E27FC236}">
                    <a16:creationId xmlns:a16="http://schemas.microsoft.com/office/drawing/2014/main" id="{527FFD41-ECA8-4A73-875D-3DFF703BC405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0793" t="27796" r="24294" b="47464"/>
              <a:stretch/>
            </p:blipFill>
            <p:spPr>
              <a:xfrm>
                <a:off x="4790351" y="2278325"/>
                <a:ext cx="594950" cy="586849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pic>
            <p:nvPicPr>
              <p:cNvPr id="13" name="Shape 814">
                <a:extLst>
                  <a:ext uri="{FF2B5EF4-FFF2-40B4-BE49-F238E27FC236}">
                    <a16:creationId xmlns:a16="http://schemas.microsoft.com/office/drawing/2014/main" id="{D26FD68F-3C2F-40CE-9E37-7184056E6FEB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0389" t="72049" r="24697" b="3211"/>
              <a:stretch/>
            </p:blipFill>
            <p:spPr>
              <a:xfrm>
                <a:off x="4195401" y="2278325"/>
                <a:ext cx="594950" cy="586849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pic>
            <p:nvPicPr>
              <p:cNvPr id="14" name="Shape 815">
                <a:extLst>
                  <a:ext uri="{FF2B5EF4-FFF2-40B4-BE49-F238E27FC236}">
                    <a16:creationId xmlns:a16="http://schemas.microsoft.com/office/drawing/2014/main" id="{C39B1C82-01A3-44A0-8512-ED8A9A156A10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0793" t="5319" r="24294" b="70433"/>
              <a:stretch/>
            </p:blipFill>
            <p:spPr>
              <a:xfrm>
                <a:off x="4195400" y="2872875"/>
                <a:ext cx="594950" cy="575174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</p:grpSp>
        <p:sp>
          <p:nvSpPr>
            <p:cNvPr id="9" name="Shape 816">
              <a:extLst>
                <a:ext uri="{FF2B5EF4-FFF2-40B4-BE49-F238E27FC236}">
                  <a16:creationId xmlns:a16="http://schemas.microsoft.com/office/drawing/2014/main" id="{E5894925-873C-4DFF-AABF-3F0A082F7909}"/>
                </a:ext>
              </a:extLst>
            </p:cNvPr>
            <p:cNvSpPr txBox="1"/>
            <p:nvPr/>
          </p:nvSpPr>
          <p:spPr>
            <a:xfrm>
              <a:off x="1733550" y="2281050"/>
              <a:ext cx="25527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dirty="0">
                  <a:solidFill>
                    <a:schemeClr val="bg1"/>
                  </a:solidFill>
                </a:rPr>
                <a:t>Can rely on spatial coherence (</a:t>
              </a:r>
              <a:r>
                <a:rPr lang="en-US" dirty="0">
                  <a:solidFill>
                    <a:schemeClr val="bg1"/>
                  </a:solidFill>
                </a:rPr>
                <a:t>correlation)</a:t>
              </a:r>
              <a:endParaRPr lang="en" dirty="0">
                <a:solidFill>
                  <a:schemeClr val="bg1"/>
                </a:solidFill>
              </a:endParaRPr>
            </a:p>
          </p:txBody>
        </p:sp>
        <p:sp>
          <p:nvSpPr>
            <p:cNvPr id="10" name="Shape 817">
              <a:extLst>
                <a:ext uri="{FF2B5EF4-FFF2-40B4-BE49-F238E27FC236}">
                  <a16:creationId xmlns:a16="http://schemas.microsoft.com/office/drawing/2014/main" id="{34D4B5C1-D831-499A-AF4C-2082A57D2012}"/>
                </a:ext>
              </a:extLst>
            </p:cNvPr>
            <p:cNvSpPr txBox="1"/>
            <p:nvPr/>
          </p:nvSpPr>
          <p:spPr>
            <a:xfrm>
              <a:off x="5915025" y="2281050"/>
              <a:ext cx="14763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dirty="0">
                  <a:solidFill>
                    <a:schemeClr val="bg1"/>
                  </a:solidFill>
                </a:rPr>
                <a:t>This is not a cat</a:t>
              </a:r>
            </a:p>
          </p:txBody>
        </p:sp>
      </p:grpSp>
      <p:grpSp>
        <p:nvGrpSpPr>
          <p:cNvPr id="19" name="Shape 818">
            <a:extLst>
              <a:ext uri="{FF2B5EF4-FFF2-40B4-BE49-F238E27FC236}">
                <a16:creationId xmlns:a16="http://schemas.microsoft.com/office/drawing/2014/main" id="{1BF4FF9B-0F12-4A06-897F-24D9A0A8E3B9}"/>
              </a:ext>
            </a:extLst>
          </p:cNvPr>
          <p:cNvGrpSpPr/>
          <p:nvPr/>
        </p:nvGrpSpPr>
        <p:grpSpPr>
          <a:xfrm>
            <a:off x="2133600" y="5269939"/>
            <a:ext cx="8499330" cy="1079592"/>
            <a:chOff x="567094" y="4013053"/>
            <a:chExt cx="8499330" cy="1079592"/>
          </a:xfrm>
        </p:grpSpPr>
        <p:grpSp>
          <p:nvGrpSpPr>
            <p:cNvPr id="20" name="Shape 819">
              <a:extLst>
                <a:ext uri="{FF2B5EF4-FFF2-40B4-BE49-F238E27FC236}">
                  <a16:creationId xmlns:a16="http://schemas.microsoft.com/office/drawing/2014/main" id="{B5BCB148-B408-4609-A0F1-9E241B23D022}"/>
                </a:ext>
              </a:extLst>
            </p:cNvPr>
            <p:cNvGrpSpPr/>
            <p:nvPr/>
          </p:nvGrpSpPr>
          <p:grpSpPr>
            <a:xfrm>
              <a:off x="567094" y="4013053"/>
              <a:ext cx="6567021" cy="1079592"/>
              <a:chOff x="567068" y="3702146"/>
              <a:chExt cx="7377017" cy="1212752"/>
            </a:xfrm>
          </p:grpSpPr>
          <p:pic>
            <p:nvPicPr>
              <p:cNvPr id="22" name="Shape 820">
                <a:extLst>
                  <a:ext uri="{FF2B5EF4-FFF2-40B4-BE49-F238E27FC236}">
                    <a16:creationId xmlns:a16="http://schemas.microsoft.com/office/drawing/2014/main" id="{1F5969AF-2BAE-42AB-A6ED-F83E70E72E94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381" t="1983" r="2145" b="6189"/>
              <a:stretch/>
            </p:blipFill>
            <p:spPr>
              <a:xfrm>
                <a:off x="567068" y="3702146"/>
                <a:ext cx="1229517" cy="1212752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pic>
            <p:nvPicPr>
              <p:cNvPr id="23" name="Shape 821">
                <a:extLst>
                  <a:ext uri="{FF2B5EF4-FFF2-40B4-BE49-F238E27FC236}">
                    <a16:creationId xmlns:a16="http://schemas.microsoft.com/office/drawing/2014/main" id="{34DE70FF-D80C-4608-A5FF-999BE166F1B3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381" t="1983" r="2145" b="6189"/>
              <a:stretch/>
            </p:blipFill>
            <p:spPr>
              <a:xfrm>
                <a:off x="1796568" y="3702146"/>
                <a:ext cx="1229517" cy="1212752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pic>
            <p:nvPicPr>
              <p:cNvPr id="24" name="Shape 822">
                <a:extLst>
                  <a:ext uri="{FF2B5EF4-FFF2-40B4-BE49-F238E27FC236}">
                    <a16:creationId xmlns:a16="http://schemas.microsoft.com/office/drawing/2014/main" id="{56E720EF-050A-40E2-9796-080E71F96288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381" t="1983" r="2145" b="6189"/>
              <a:stretch/>
            </p:blipFill>
            <p:spPr>
              <a:xfrm>
                <a:off x="3026068" y="3702146"/>
                <a:ext cx="1229517" cy="1212752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pic>
            <p:nvPicPr>
              <p:cNvPr id="25" name="Shape 823">
                <a:extLst>
                  <a:ext uri="{FF2B5EF4-FFF2-40B4-BE49-F238E27FC236}">
                    <a16:creationId xmlns:a16="http://schemas.microsoft.com/office/drawing/2014/main" id="{3F359152-4FB7-4963-BBF4-23A0E9578132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381" t="1983" r="2145" b="6189"/>
              <a:stretch/>
            </p:blipFill>
            <p:spPr>
              <a:xfrm>
                <a:off x="4255568" y="3702146"/>
                <a:ext cx="1229517" cy="1212752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pic>
            <p:nvPicPr>
              <p:cNvPr id="26" name="Shape 824">
                <a:extLst>
                  <a:ext uri="{FF2B5EF4-FFF2-40B4-BE49-F238E27FC236}">
                    <a16:creationId xmlns:a16="http://schemas.microsoft.com/office/drawing/2014/main" id="{6FDC31B5-4586-433E-980E-1F46CE141252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381" t="1983" r="2145" b="6189"/>
              <a:stretch/>
            </p:blipFill>
            <p:spPr>
              <a:xfrm>
                <a:off x="5485068" y="3702146"/>
                <a:ext cx="1229517" cy="1212752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  <p:pic>
            <p:nvPicPr>
              <p:cNvPr id="27" name="Shape 825">
                <a:extLst>
                  <a:ext uri="{FF2B5EF4-FFF2-40B4-BE49-F238E27FC236}">
                    <a16:creationId xmlns:a16="http://schemas.microsoft.com/office/drawing/2014/main" id="{FC99F957-2433-4BA7-BDA7-B59CA4B838DE}"/>
                  </a:ext>
                </a:extLst>
              </p:cNvPr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381" t="1983" r="2145" b="6189"/>
              <a:stretch/>
            </p:blipFill>
            <p:spPr>
              <a:xfrm>
                <a:off x="6714568" y="3702146"/>
                <a:ext cx="1229517" cy="1212752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pic>
        </p:grpSp>
        <p:sp>
          <p:nvSpPr>
            <p:cNvPr id="21" name="Shape 826">
              <a:extLst>
                <a:ext uri="{FF2B5EF4-FFF2-40B4-BE49-F238E27FC236}">
                  <a16:creationId xmlns:a16="http://schemas.microsoft.com/office/drawing/2014/main" id="{907F493C-8893-4728-A908-B188144B315A}"/>
                </a:ext>
              </a:extLst>
            </p:cNvPr>
            <p:cNvSpPr txBox="1"/>
            <p:nvPr/>
          </p:nvSpPr>
          <p:spPr>
            <a:xfrm>
              <a:off x="7177443" y="4379650"/>
              <a:ext cx="1888981" cy="337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dirty="0">
                  <a:solidFill>
                    <a:schemeClr val="bg1"/>
                  </a:solidFill>
                </a:rPr>
                <a:t>All of these are cats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62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81000"/>
            <a:ext cx="861034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66184" y="13602"/>
            <a:ext cx="46362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of CNN</a:t>
            </a:r>
            <a:endParaRPr lang="en-US" sz="4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38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893" y="1622903"/>
            <a:ext cx="8254815" cy="4080065"/>
          </a:xfrm>
          <a:prstGeom prst="rect">
            <a:avLst/>
          </a:prstGeom>
        </p:spPr>
      </p:pic>
      <p:sp>
        <p:nvSpPr>
          <p:cNvPr id="3" name="TextBox 7"/>
          <p:cNvSpPr txBox="1"/>
          <p:nvPr/>
        </p:nvSpPr>
        <p:spPr>
          <a:xfrm>
            <a:off x="2366184" y="13602"/>
            <a:ext cx="78967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propagation of CNN</a:t>
            </a:r>
            <a:endParaRPr lang="en-US" sz="4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32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646947" y="1287379"/>
            <a:ext cx="4992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Let’s use the following notations: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05" y="2346159"/>
            <a:ext cx="5052993" cy="289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7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66184" y="13602"/>
            <a:ext cx="88072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on weight matrix of CNN</a:t>
            </a:r>
            <a:endParaRPr lang="en-US" sz="4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431758" y="1612232"/>
            <a:ext cx="11164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Note that there is only one way to reason the updates:  Gradient descent, that is , move </a:t>
            </a:r>
          </a:p>
          <a:p>
            <a:r>
              <a:rPr lang="en-US" altLang="zh-TW" sz="2400" dirty="0"/>
              <a:t>a</a:t>
            </a:r>
            <a:r>
              <a:rPr lang="en-US" altLang="zh-TW" sz="2400" dirty="0" smtClean="0"/>
              <a:t>long the opposite direction of the gradient vector.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88" y="3416971"/>
            <a:ext cx="8411682" cy="308395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676401" y="2911642"/>
            <a:ext cx="814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Consider the following simple filter and the gradient </a:t>
            </a:r>
            <a:r>
              <a:rPr lang="en-US" altLang="zh-TW" sz="2800" dirty="0" err="1" smtClean="0"/>
              <a:t>h</a:t>
            </a:r>
            <a:r>
              <a:rPr lang="en-US" altLang="zh-TW" sz="2800" baseline="-25000" dirty="0" err="1" smtClean="0"/>
              <a:t>ij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038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2755232"/>
            <a:ext cx="8120062" cy="410276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646947" y="1287379"/>
            <a:ext cx="75214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Relationship of input, filter and output; note that</a:t>
            </a:r>
          </a:p>
          <a:p>
            <a:r>
              <a:rPr lang="en-US" altLang="zh-TW" sz="2800" dirty="0" smtClean="0"/>
              <a:t>Input and output could be just other hidden layers</a:t>
            </a:r>
          </a:p>
          <a:p>
            <a:r>
              <a:rPr lang="zh-TW" altLang="en-US" sz="2800" b="1" dirty="0"/>
              <a:t> </a:t>
            </a:r>
            <a:r>
              <a:rPr lang="zh-TW" altLang="en-US" sz="2800" b="1" dirty="0" smtClean="0"/>
              <a:t>      </a:t>
            </a:r>
            <a:r>
              <a:rPr lang="en-US" altLang="zh-TW" sz="2800" b="1" dirty="0" smtClean="0"/>
              <a:t>Here, h</a:t>
            </a:r>
            <a:r>
              <a:rPr lang="en-US" altLang="zh-TW" sz="2800" b="1" baseline="-25000" dirty="0" smtClean="0"/>
              <a:t>11</a:t>
            </a:r>
            <a:r>
              <a:rPr lang="en-US" altLang="zh-TW" sz="2800" b="1" dirty="0" smtClean="0"/>
              <a:t> is not the gradient, it is output!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5371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646947" y="1287379"/>
            <a:ext cx="4992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Let’s use the following notations: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705" y="2346159"/>
            <a:ext cx="5052993" cy="289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24463" y="1816768"/>
            <a:ext cx="6676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/>
              <a:t>To find </a:t>
            </a:r>
            <a:r>
              <a:rPr lang="en-US" altLang="zh-TW" sz="3600" dirty="0" smtClean="0">
                <a:sym typeface="Symbol" panose="05050102010706020507" pitchFamily="18" charset="2"/>
              </a:rPr>
              <a:t></a:t>
            </a:r>
            <a:r>
              <a:rPr lang="en-US" altLang="zh-TW" sz="3600" dirty="0" err="1" smtClean="0"/>
              <a:t>w</a:t>
            </a:r>
            <a:r>
              <a:rPr lang="en-US" altLang="zh-TW" sz="3600" baseline="-25000" dirty="0" err="1" smtClean="0"/>
              <a:t>ij</a:t>
            </a:r>
            <a:r>
              <a:rPr lang="en-US" altLang="zh-TW" sz="3600" dirty="0" smtClean="0"/>
              <a:t> we need the following </a:t>
            </a:r>
          </a:p>
          <a:p>
            <a:r>
              <a:rPr lang="en-US" altLang="zh-TW" sz="3600" dirty="0" smtClean="0"/>
              <a:t>partial directive: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356812" y="3315902"/>
                <a:ext cx="6544030" cy="1407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3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𝑙𝑙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𝑟𝑒𝑙𝑎𝑡𝑒𝑑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3600" b="0" i="1" smtClean="0">
                              <a:latin typeface="Cambria Math" panose="02040503050406030204" pitchFamily="18" charset="0"/>
                            </a:rPr>
                            <m:t>𝑝𝑘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TW" sz="3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36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zh-TW" altLang="en-US" sz="36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TW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3600" b="0" i="1" smtClean="0">
                                      <a:latin typeface="Cambria Math" panose="02040503050406030204" pitchFamily="18" charset="0"/>
                                    </a:rPr>
                                    <m:t>𝑝𝑘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f>
                        <m:fPr>
                          <m:ctrlPr>
                            <a:rPr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3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3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36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36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12" y="3315902"/>
                <a:ext cx="6544030" cy="14073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86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478507" y="1239253"/>
            <a:ext cx="2267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So, we have:</a:t>
            </a:r>
            <a:endParaRPr lang="zh-TW" altLang="en-US" sz="3200" baseline="-25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24" y="2361300"/>
            <a:ext cx="6096710" cy="3257447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400655"/>
              </p:ext>
            </p:extLst>
          </p:nvPr>
        </p:nvGraphicFramePr>
        <p:xfrm>
          <a:off x="6660635" y="3176337"/>
          <a:ext cx="2110386" cy="1720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462">
                  <a:extLst>
                    <a:ext uri="{9D8B030D-6E8A-4147-A177-3AD203B41FA5}">
                      <a16:colId xmlns:a16="http://schemas.microsoft.com/office/drawing/2014/main" val="1774894622"/>
                    </a:ext>
                  </a:extLst>
                </a:gridCol>
                <a:gridCol w="762705">
                  <a:extLst>
                    <a:ext uri="{9D8B030D-6E8A-4147-A177-3AD203B41FA5}">
                      <a16:colId xmlns:a16="http://schemas.microsoft.com/office/drawing/2014/main" val="914825547"/>
                    </a:ext>
                  </a:extLst>
                </a:gridCol>
                <a:gridCol w="644219">
                  <a:extLst>
                    <a:ext uri="{9D8B030D-6E8A-4147-A177-3AD203B41FA5}">
                      <a16:colId xmlns:a16="http://schemas.microsoft.com/office/drawing/2014/main" val="3975930748"/>
                    </a:ext>
                  </a:extLst>
                </a:gridCol>
              </a:tblGrid>
              <a:tr h="57350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X13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575583"/>
                  </a:ext>
                </a:extLst>
              </a:tr>
              <a:tr h="57350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X21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X23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045761"/>
                  </a:ext>
                </a:extLst>
              </a:tr>
              <a:tr h="57350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X31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X32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X33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383265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902351"/>
              </p:ext>
            </p:extLst>
          </p:nvPr>
        </p:nvGraphicFramePr>
        <p:xfrm>
          <a:off x="9792368" y="3349943"/>
          <a:ext cx="20828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855720522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318768003"/>
                    </a:ext>
                  </a:extLst>
                </a:gridCol>
              </a:tblGrid>
              <a:tr h="380109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ym typeface="Symbol" panose="05050102010706020507" pitchFamily="18" charset="2"/>
                        </a:rPr>
                        <a:t></a:t>
                      </a:r>
                      <a:r>
                        <a:rPr lang="en-US" altLang="zh-TW" dirty="0" smtClean="0">
                          <a:sym typeface="Symbol" panose="05050102010706020507" pitchFamily="18" charset="2"/>
                        </a:rPr>
                        <a:t>h11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ym typeface="Symbol" panose="05050102010706020507" pitchFamily="18" charset="2"/>
                        </a:rPr>
                        <a:t></a:t>
                      </a:r>
                      <a:r>
                        <a:rPr lang="en-US" altLang="zh-TW" dirty="0" smtClean="0">
                          <a:sym typeface="Symbol" panose="05050102010706020507" pitchFamily="18" charset="2"/>
                        </a:rPr>
                        <a:t>h12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82490"/>
                  </a:ext>
                </a:extLst>
              </a:tr>
              <a:tr h="3801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ym typeface="Symbol" panose="05050102010706020507" pitchFamily="18" charset="2"/>
                        </a:rPr>
                        <a:t></a:t>
                      </a:r>
                      <a:r>
                        <a:rPr lang="en-US" altLang="zh-TW" dirty="0" smtClean="0">
                          <a:sym typeface="Symbol" panose="05050102010706020507" pitchFamily="18" charset="2"/>
                        </a:rPr>
                        <a:t>h21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ym typeface="Symbol" panose="05050102010706020507" pitchFamily="18" charset="2"/>
                        </a:rPr>
                        <a:t></a:t>
                      </a:r>
                      <a:r>
                        <a:rPr lang="en-US" altLang="zh-TW" dirty="0" smtClean="0">
                          <a:sym typeface="Symbol" panose="05050102010706020507" pitchFamily="18" charset="2"/>
                        </a:rPr>
                        <a:t>h22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26389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9100394" y="380535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ym typeface="Symbol" panose="05050102010706020507" pitchFamily="18" charset="2"/>
              </a:rPr>
              <a:t>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60634" y="3176337"/>
            <a:ext cx="1496777" cy="11790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36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79" y="1481921"/>
            <a:ext cx="8469333" cy="446167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439652" y="661737"/>
            <a:ext cx="2418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ym typeface="Symbol" panose="05050102010706020507" pitchFamily="18" charset="2"/>
              </a:rPr>
              <a:t></a:t>
            </a:r>
            <a:r>
              <a:rPr lang="en-US" altLang="zh-TW" sz="2400" dirty="0" err="1" smtClean="0">
                <a:sym typeface="Symbol" panose="05050102010706020507" pitchFamily="18" charset="2"/>
              </a:rPr>
              <a:t>wij</a:t>
            </a:r>
            <a:r>
              <a:rPr lang="en-US" altLang="zh-TW" sz="2400" dirty="0" smtClean="0">
                <a:sym typeface="Symbol" panose="05050102010706020507" pitchFamily="18" charset="2"/>
              </a:rPr>
              <a:t>=</a:t>
            </a:r>
            <a:r>
              <a:rPr lang="en-US" altLang="zh-TW" sz="3200" dirty="0" smtClean="0">
                <a:solidFill>
                  <a:srgbClr val="FF0000"/>
                </a:solidFill>
                <a:sym typeface="Symbol" panose="05050102010706020507" pitchFamily="18" charset="2"/>
              </a:rPr>
              <a:t>-</a:t>
            </a:r>
            <a:r>
              <a:rPr lang="en-US" altLang="zh-TW" sz="2400" dirty="0" err="1" smtClean="0">
                <a:sym typeface="Symbol" panose="05050102010706020507" pitchFamily="18" charset="2"/>
              </a:rPr>
              <a:t>Dw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6689557" y="877180"/>
            <a:ext cx="343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Should also consider learning rate!</a:t>
            </a:r>
            <a:endParaRPr lang="zh-TW" altLang="en-US" dirty="0"/>
          </a:p>
        </p:txBody>
      </p:sp>
      <p:sp>
        <p:nvSpPr>
          <p:cNvPr id="5" name="笑臉 4"/>
          <p:cNvSpPr/>
          <p:nvPr/>
        </p:nvSpPr>
        <p:spPr>
          <a:xfrm>
            <a:off x="4588626" y="5264609"/>
            <a:ext cx="914400" cy="9144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307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658" name="Rectangle 2"/>
          <p:cNvSpPr>
            <a:spLocks noChangeArrowheads="1"/>
          </p:cNvSpPr>
          <p:nvPr/>
        </p:nvSpPr>
        <p:spPr bwMode="auto">
          <a:xfrm>
            <a:off x="1524000" y="1449370"/>
            <a:ext cx="18182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43200" y="86742"/>
            <a:ext cx="7596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 of visual structure-subsampling</a:t>
            </a:r>
          </a:p>
        </p:txBody>
      </p:sp>
      <p:pic>
        <p:nvPicPr>
          <p:cNvPr id="48132" name="Picture 4" descr="è¢å¹å¿«ç§ 2017-07-06 ä¸å3.51.30.png">
            <a:extLst>
              <a:ext uri="{FF2B5EF4-FFF2-40B4-BE49-F238E27FC236}">
                <a16:creationId xmlns:a16="http://schemas.microsoft.com/office/drawing/2014/main" id="{92C4A674-0F81-4F03-B8D3-93415A074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81204"/>
            <a:ext cx="9144000" cy="472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4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32137" y="184849"/>
            <a:ext cx="5035984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on </a:t>
            </a:r>
            <a:r>
              <a:rPr lang="en-US" altLang="zh-TW" sz="28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 b of </a:t>
            </a:r>
            <a:r>
              <a:rPr lang="en-US" altLang="zh-TW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551724"/>
              </p:ext>
            </p:extLst>
          </p:nvPr>
        </p:nvGraphicFramePr>
        <p:xfrm>
          <a:off x="2092157" y="1961802"/>
          <a:ext cx="8780889" cy="3071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0889">
                  <a:extLst>
                    <a:ext uri="{9D8B030D-6E8A-4147-A177-3AD203B41FA5}">
                      <a16:colId xmlns:a16="http://schemas.microsoft.com/office/drawing/2014/main" val="1988728324"/>
                    </a:ext>
                  </a:extLst>
                </a:gridCol>
              </a:tblGrid>
              <a:tr h="694113">
                <a:tc>
                  <a:txBody>
                    <a:bodyPr/>
                    <a:lstStyle/>
                    <a:p>
                      <a:r>
                        <a:rPr lang="en-US" altLang="zh-TW" sz="2800" dirty="0" smtClean="0">
                          <a:solidFill>
                            <a:sysClr val="windowText" lastClr="000000"/>
                          </a:solidFill>
                        </a:rPr>
                        <a:t>h</a:t>
                      </a:r>
                      <a:r>
                        <a:rPr lang="en-US" altLang="zh-TW" sz="2800" baseline="-25000" dirty="0" smtClean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r>
                        <a:rPr lang="en-US" altLang="zh-TW" sz="2800" dirty="0" smtClean="0">
                          <a:solidFill>
                            <a:sysClr val="windowText" lastClr="000000"/>
                          </a:solidFill>
                        </a:rPr>
                        <a:t>=w</a:t>
                      </a:r>
                      <a:r>
                        <a:rPr lang="en-US" altLang="zh-TW" sz="2800" baseline="-25000" dirty="0" smtClean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r>
                        <a:rPr lang="en-US" altLang="zh-TW" sz="2800" dirty="0" smtClean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altLang="zh-TW" sz="2800" baseline="-25000" dirty="0" smtClean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r>
                        <a:rPr lang="en-US" altLang="zh-TW" sz="2800" dirty="0" smtClean="0">
                          <a:solidFill>
                            <a:sysClr val="windowText" lastClr="000000"/>
                          </a:solidFill>
                        </a:rPr>
                        <a:t>+w</a:t>
                      </a:r>
                      <a:r>
                        <a:rPr lang="en-US" altLang="zh-TW" sz="2800" baseline="-25000" dirty="0" smtClean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r>
                        <a:rPr lang="en-US" altLang="zh-TW" sz="2800" dirty="0" smtClean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altLang="zh-TW" sz="2800" baseline="-25000" dirty="0" smtClean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r>
                        <a:rPr lang="en-US" altLang="zh-TW" sz="2800" dirty="0" smtClean="0">
                          <a:solidFill>
                            <a:sysClr val="windowText" lastClr="000000"/>
                          </a:solidFill>
                        </a:rPr>
                        <a:t>+W</a:t>
                      </a:r>
                      <a:r>
                        <a:rPr lang="en-US" altLang="zh-TW" sz="2800" baseline="-25000" dirty="0" smtClean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  <a:r>
                        <a:rPr lang="en-US" altLang="zh-TW" sz="2800" dirty="0" smtClean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altLang="zh-TW" sz="2800" baseline="-25000" dirty="0" smtClean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  <a:r>
                        <a:rPr lang="en-US" altLang="zh-TW" sz="2800" dirty="0" smtClean="0">
                          <a:solidFill>
                            <a:sysClr val="windowText" lastClr="000000"/>
                          </a:solidFill>
                        </a:rPr>
                        <a:t>+W</a:t>
                      </a:r>
                      <a:r>
                        <a:rPr lang="en-US" altLang="zh-TW" sz="2800" baseline="-25000" dirty="0" smtClean="0">
                          <a:solidFill>
                            <a:sysClr val="windowText" lastClr="000000"/>
                          </a:solidFill>
                        </a:rPr>
                        <a:t>22</a:t>
                      </a:r>
                      <a:r>
                        <a:rPr lang="en-US" altLang="zh-TW" sz="2800" dirty="0" smtClean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altLang="zh-TW" sz="2800" baseline="-25000" dirty="0" smtClean="0">
                          <a:solidFill>
                            <a:sysClr val="windowText" lastClr="000000"/>
                          </a:solidFill>
                        </a:rPr>
                        <a:t>22</a:t>
                      </a:r>
                      <a:r>
                        <a:rPr lang="en-US" altLang="zh-TW" sz="2800" dirty="0" smtClean="0">
                          <a:solidFill>
                            <a:sysClr val="windowText" lastClr="000000"/>
                          </a:solidFill>
                        </a:rPr>
                        <a:t> +b</a:t>
                      </a:r>
                      <a:endParaRPr lang="zh-TW" altLang="en-US" sz="2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601443"/>
                  </a:ext>
                </a:extLst>
              </a:tr>
              <a:tr h="6941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=w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+w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+W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+W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+b</a:t>
                      </a:r>
                      <a:endParaRPr kumimoji="0" lang="zh-TW" alt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585896"/>
                  </a:ext>
                </a:extLst>
              </a:tr>
              <a:tr h="6941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=w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+w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+W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+W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+b</a:t>
                      </a:r>
                      <a:endParaRPr kumimoji="0" lang="zh-TW" alt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531453"/>
                  </a:ext>
                </a:extLst>
              </a:tr>
              <a:tr h="6941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=w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+w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+W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+W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kumimoji="0" lang="en-US" altLang="zh-TW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r>
                        <a:rPr kumimoji="0" lang="en-US" altLang="zh-TW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+b</a:t>
                      </a:r>
                      <a:endParaRPr kumimoji="0" lang="zh-TW" alt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5821251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961804" y="1263541"/>
            <a:ext cx="636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/>
              <a:t>If bias is considered, we have: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619383" y="5033355"/>
                <a:ext cx="6491366" cy="19680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4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4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4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4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4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4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4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4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4800" b="0" i="1" smtClean="0">
                              <a:latin typeface="Cambria Math" panose="02040503050406030204" pitchFamily="18" charset="0"/>
                            </a:rPr>
                            <m:t>𝑙𝑙</m:t>
                          </m:r>
                          <m:r>
                            <a:rPr lang="en-US" altLang="zh-TW" sz="4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TW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4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4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lang="en-US" altLang="zh-TW" sz="4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48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4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zh-TW" altLang="en-US" sz="48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TW" sz="4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4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4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zh-TW" sz="4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48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TW" sz="4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4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sz="4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TW" altLang="en-US" sz="48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4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TW" altLang="en-US" sz="4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383" y="5033355"/>
                <a:ext cx="6491366" cy="19680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30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2366184" y="13602"/>
            <a:ext cx="84994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Gradients of the previous layer</a:t>
            </a:r>
            <a:endParaRPr lang="en-US" sz="4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89" y="1577179"/>
            <a:ext cx="8282445" cy="42822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189113" y="5859379"/>
            <a:ext cx="8713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Rotate (180 degree): switch rows and reverse order</a:t>
            </a:r>
            <a:endParaRPr lang="zh-TW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4061792" y="948809"/>
            <a:ext cx="6534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Need to change the subscript of </a:t>
            </a:r>
            <a:r>
              <a:rPr lang="en-US" altLang="zh-TW" sz="2400" dirty="0" smtClean="0"/>
              <a:t>y, d, w </a:t>
            </a:r>
            <a:r>
              <a:rPr lang="en-US" altLang="zh-TW" sz="2400" dirty="0"/>
              <a:t>by adding </a:t>
            </a:r>
            <a:r>
              <a:rPr lang="en-US" altLang="zh-TW" sz="2400" dirty="0" smtClean="0"/>
              <a:t>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3763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7308" y="3310152"/>
            <a:ext cx="1860881" cy="1295713"/>
          </a:xfrm>
          <a:prstGeom prst="rect">
            <a:avLst/>
          </a:prstGeom>
          <a:ln w="31750">
            <a:solidFill>
              <a:srgbClr val="0070C0"/>
            </a:solidFill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97308" y="2230611"/>
            <a:ext cx="1601535" cy="1329399"/>
          </a:xfrm>
          <a:prstGeom prst="rect">
            <a:avLst/>
          </a:prstGeom>
          <a:noFill/>
          <a:ln w="317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009468"/>
              </p:ext>
            </p:extLst>
          </p:nvPr>
        </p:nvGraphicFramePr>
        <p:xfrm>
          <a:off x="756654" y="2598821"/>
          <a:ext cx="2684379" cy="1796091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894793">
                  <a:extLst>
                    <a:ext uri="{9D8B030D-6E8A-4147-A177-3AD203B41FA5}">
                      <a16:colId xmlns:a16="http://schemas.microsoft.com/office/drawing/2014/main" val="3903583699"/>
                    </a:ext>
                  </a:extLst>
                </a:gridCol>
                <a:gridCol w="894793">
                  <a:extLst>
                    <a:ext uri="{9D8B030D-6E8A-4147-A177-3AD203B41FA5}">
                      <a16:colId xmlns:a16="http://schemas.microsoft.com/office/drawing/2014/main" val="1063918104"/>
                    </a:ext>
                  </a:extLst>
                </a:gridCol>
                <a:gridCol w="894793">
                  <a:extLst>
                    <a:ext uri="{9D8B030D-6E8A-4147-A177-3AD203B41FA5}">
                      <a16:colId xmlns:a16="http://schemas.microsoft.com/office/drawing/2014/main" val="2361817024"/>
                    </a:ext>
                  </a:extLst>
                </a:gridCol>
              </a:tblGrid>
              <a:tr h="59869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x11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x12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x13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311008"/>
                  </a:ext>
                </a:extLst>
              </a:tr>
              <a:tr h="59869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x21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x22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x23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216815"/>
                  </a:ext>
                </a:extLst>
              </a:tr>
              <a:tr h="59869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x31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x32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x33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79292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1755274" y="2015067"/>
            <a:ext cx="2156326" cy="1544943"/>
          </a:xfrm>
          <a:prstGeom prst="rect">
            <a:avLst/>
          </a:prstGeom>
          <a:noFill/>
          <a:ln w="31750">
            <a:solidFill>
              <a:srgbClr val="0070C0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679962" y="3142873"/>
            <a:ext cx="474133" cy="5226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641692"/>
              </p:ext>
            </p:extLst>
          </p:nvPr>
        </p:nvGraphicFramePr>
        <p:xfrm>
          <a:off x="4364341" y="2760132"/>
          <a:ext cx="1579260" cy="1014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630">
                  <a:extLst>
                    <a:ext uri="{9D8B030D-6E8A-4147-A177-3AD203B41FA5}">
                      <a16:colId xmlns:a16="http://schemas.microsoft.com/office/drawing/2014/main" val="2046077235"/>
                    </a:ext>
                  </a:extLst>
                </a:gridCol>
                <a:gridCol w="789630">
                  <a:extLst>
                    <a:ext uri="{9D8B030D-6E8A-4147-A177-3AD203B41FA5}">
                      <a16:colId xmlns:a16="http://schemas.microsoft.com/office/drawing/2014/main" val="301933876"/>
                    </a:ext>
                  </a:extLst>
                </a:gridCol>
              </a:tblGrid>
              <a:tr h="507444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w11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w12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768149"/>
                  </a:ext>
                </a:extLst>
              </a:tr>
              <a:tr h="50744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w21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w22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40278"/>
                  </a:ext>
                </a:extLst>
              </a:tr>
            </a:tbl>
          </a:graphicData>
        </a:graphic>
      </p:graphicFrame>
      <p:cxnSp>
        <p:nvCxnSpPr>
          <p:cNvPr id="9" name="直線單箭頭接點 8"/>
          <p:cNvCxnSpPr/>
          <p:nvPr/>
        </p:nvCxnSpPr>
        <p:spPr>
          <a:xfrm>
            <a:off x="6282267" y="3142873"/>
            <a:ext cx="1219200" cy="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76747"/>
              </p:ext>
            </p:extLst>
          </p:nvPr>
        </p:nvGraphicFramePr>
        <p:xfrm>
          <a:off x="7683274" y="2760132"/>
          <a:ext cx="1579260" cy="1014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630">
                  <a:extLst>
                    <a:ext uri="{9D8B030D-6E8A-4147-A177-3AD203B41FA5}">
                      <a16:colId xmlns:a16="http://schemas.microsoft.com/office/drawing/2014/main" val="2046077235"/>
                    </a:ext>
                  </a:extLst>
                </a:gridCol>
                <a:gridCol w="789630">
                  <a:extLst>
                    <a:ext uri="{9D8B030D-6E8A-4147-A177-3AD203B41FA5}">
                      <a16:colId xmlns:a16="http://schemas.microsoft.com/office/drawing/2014/main" val="301933876"/>
                    </a:ext>
                  </a:extLst>
                </a:gridCol>
              </a:tblGrid>
              <a:tr h="507444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h11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h12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768149"/>
                  </a:ext>
                </a:extLst>
              </a:tr>
              <a:tr h="50744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h21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h22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40278"/>
                  </a:ext>
                </a:extLst>
              </a:tr>
            </a:tbl>
          </a:graphicData>
        </a:graphic>
      </p:graphicFrame>
      <p:grpSp>
        <p:nvGrpSpPr>
          <p:cNvPr id="15" name="群組 14"/>
          <p:cNvGrpSpPr/>
          <p:nvPr/>
        </p:nvGrpSpPr>
        <p:grpSpPr>
          <a:xfrm>
            <a:off x="2098843" y="4938964"/>
            <a:ext cx="3687792" cy="1792983"/>
            <a:chOff x="4335884" y="4902780"/>
            <a:chExt cx="3687792" cy="1792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/>
                <p:cNvSpPr txBox="1"/>
                <p:nvPr/>
              </p:nvSpPr>
              <p:spPr>
                <a:xfrm>
                  <a:off x="4335884" y="4902780"/>
                  <a:ext cx="365933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  <m:r>
                          <a:rPr lang="en-US" altLang="zh-TW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zh-TW" altLang="en-US" sz="32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5884" y="4902780"/>
                  <a:ext cx="365933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4364341" y="5376016"/>
                  <a:ext cx="365933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  <m:r>
                          <a:rPr lang="en-US" altLang="zh-TW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TW" altLang="en-US" sz="3200" dirty="0"/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341" y="5376016"/>
                  <a:ext cx="365933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4335885" y="5808875"/>
                  <a:ext cx="365933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  <m:r>
                          <a:rPr lang="en-US" altLang="zh-TW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zh-TW" altLang="en-US" sz="3200" dirty="0"/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5885" y="5808875"/>
                  <a:ext cx="365933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4364341" y="6203320"/>
                  <a:ext cx="365933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  <m:r>
                          <a:rPr lang="en-US" altLang="zh-TW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32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zh-TW" altLang="en-US" sz="3200" dirty="0"/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341" y="6203320"/>
                  <a:ext cx="365933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282267" y="4801804"/>
                <a:ext cx="5731954" cy="1779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zh-TW" sz="28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267" y="4801804"/>
                <a:ext cx="5731954" cy="17794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745106"/>
              </p:ext>
            </p:extLst>
          </p:nvPr>
        </p:nvGraphicFramePr>
        <p:xfrm>
          <a:off x="6282266" y="874845"/>
          <a:ext cx="1693336" cy="986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68">
                  <a:extLst>
                    <a:ext uri="{9D8B030D-6E8A-4147-A177-3AD203B41FA5}">
                      <a16:colId xmlns:a16="http://schemas.microsoft.com/office/drawing/2014/main" val="2046077235"/>
                    </a:ext>
                  </a:extLst>
                </a:gridCol>
                <a:gridCol w="846668">
                  <a:extLst>
                    <a:ext uri="{9D8B030D-6E8A-4147-A177-3AD203B41FA5}">
                      <a16:colId xmlns:a16="http://schemas.microsoft.com/office/drawing/2014/main" val="301933876"/>
                    </a:ext>
                  </a:extLst>
                </a:gridCol>
              </a:tblGrid>
              <a:tr h="493352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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h11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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h12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768149"/>
                  </a:ext>
                </a:extLst>
              </a:tr>
              <a:tr h="493352">
                <a:tc>
                  <a:txBody>
                    <a:bodyPr/>
                    <a:lstStyle/>
                    <a:p>
                      <a:r>
                        <a:rPr lang="en-US" altLang="zh-TW" smtClean="0">
                          <a:sym typeface="Symbol" panose="05050102010706020507" pitchFamily="18" charset="2"/>
                        </a:rPr>
                        <a:t></a:t>
                      </a:r>
                      <a:r>
                        <a:rPr lang="en-US" altLang="zh-TW" smtClean="0"/>
                        <a:t>h21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ym typeface="Symbol" panose="05050102010706020507" pitchFamily="18" charset="2"/>
                        </a:rPr>
                        <a:t></a:t>
                      </a:r>
                      <a:r>
                        <a:rPr lang="en-US" altLang="zh-TW" dirty="0" smtClean="0"/>
                        <a:t>h22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40278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959956"/>
              </p:ext>
            </p:extLst>
          </p:nvPr>
        </p:nvGraphicFramePr>
        <p:xfrm>
          <a:off x="8953274" y="874844"/>
          <a:ext cx="1579260" cy="1014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630">
                  <a:extLst>
                    <a:ext uri="{9D8B030D-6E8A-4147-A177-3AD203B41FA5}">
                      <a16:colId xmlns:a16="http://schemas.microsoft.com/office/drawing/2014/main" val="2046077235"/>
                    </a:ext>
                  </a:extLst>
                </a:gridCol>
                <a:gridCol w="789630">
                  <a:extLst>
                    <a:ext uri="{9D8B030D-6E8A-4147-A177-3AD203B41FA5}">
                      <a16:colId xmlns:a16="http://schemas.microsoft.com/office/drawing/2014/main" val="301933876"/>
                    </a:ext>
                  </a:extLst>
                </a:gridCol>
              </a:tblGrid>
              <a:tr h="507444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w22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w21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768149"/>
                  </a:ext>
                </a:extLst>
              </a:tr>
              <a:tr h="50744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w12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w11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740278"/>
                  </a:ext>
                </a:extLst>
              </a:tr>
            </a:tbl>
          </a:graphicData>
        </a:graphic>
      </p:graphicFrame>
      <p:sp>
        <p:nvSpPr>
          <p:cNvPr id="19" name="文字方塊 18"/>
          <p:cNvSpPr txBox="1"/>
          <p:nvPr/>
        </p:nvSpPr>
        <p:spPr>
          <a:xfrm>
            <a:off x="8720667" y="439491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w22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1006667" y="439491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w21</a:t>
            </a:r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8720667" y="4394912"/>
            <a:ext cx="541867" cy="40689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/>
          <p:cNvCxnSpPr>
            <a:stCxn id="21" idx="0"/>
          </p:cNvCxnSpPr>
          <p:nvPr/>
        </p:nvCxnSpPr>
        <p:spPr>
          <a:xfrm flipV="1">
            <a:off x="8991601" y="1134533"/>
            <a:ext cx="156643" cy="3260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H="1" flipV="1">
            <a:off x="10143067" y="1134533"/>
            <a:ext cx="1155507" cy="3031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/>
          <p:cNvSpPr/>
          <p:nvPr/>
        </p:nvSpPr>
        <p:spPr>
          <a:xfrm>
            <a:off x="11006667" y="4394912"/>
            <a:ext cx="583814" cy="4068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00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51" y="1762911"/>
            <a:ext cx="9282445" cy="34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8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85" y="613611"/>
            <a:ext cx="9341358" cy="553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2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70" y="975147"/>
            <a:ext cx="7620660" cy="490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0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658" name="Rectangle 2"/>
          <p:cNvSpPr>
            <a:spLocks noChangeArrowheads="1"/>
          </p:cNvSpPr>
          <p:nvPr/>
        </p:nvSpPr>
        <p:spPr bwMode="auto">
          <a:xfrm>
            <a:off x="1524000" y="1449370"/>
            <a:ext cx="18182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0" y="1447800"/>
            <a:ext cx="9144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r>
              <a:rPr lang="en-US" sz="2400" b="1" dirty="0"/>
              <a:t>Consider an image of 500x500 pixels. The no. of neurons in input layer is set to 500x500 with 10</a:t>
            </a:r>
            <a:r>
              <a:rPr lang="en-US" sz="2400" b="1" baseline="30000" dirty="0"/>
              <a:t>8</a:t>
            </a:r>
            <a:r>
              <a:rPr lang="en-US" sz="2400" b="1" dirty="0"/>
              <a:t> neurons in hidden layer. Each connection between one input neuron and one neuron in hidden layer is set with a weight parameter</a:t>
            </a:r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r>
              <a:rPr lang="en-US" sz="2400" b="1" dirty="0"/>
              <a:t>The </a:t>
            </a:r>
            <a:r>
              <a:rPr lang="en-US" sz="2400" b="1" dirty="0" err="1"/>
              <a:t>no.of</a:t>
            </a:r>
            <a:r>
              <a:rPr lang="en-US" sz="2400" b="1" dirty="0"/>
              <a:t> weight parameters between input layer and hidden layer is </a:t>
            </a:r>
            <a:r>
              <a:rPr lang="en-US" sz="2400" b="1" dirty="0" err="1"/>
              <a:t>500x500x10</a:t>
            </a:r>
            <a:r>
              <a:rPr lang="en-US" sz="2400" b="1" baseline="30000" dirty="0" err="1"/>
              <a:t>8</a:t>
            </a:r>
            <a:r>
              <a:rPr lang="en-US" sz="2400" b="1" dirty="0"/>
              <a:t>= </a:t>
            </a:r>
            <a:r>
              <a:rPr lang="en-US" sz="2400" b="1" dirty="0" err="1"/>
              <a:t>25x10</a:t>
            </a:r>
            <a:r>
              <a:rPr lang="en-US" sz="2400" b="1" baseline="30000" dirty="0" err="1"/>
              <a:t>12</a:t>
            </a:r>
            <a:r>
              <a:rPr lang="en-US" sz="2400" b="1" dirty="0"/>
              <a:t>.  This may demand enormous amount of computations</a:t>
            </a:r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endParaRPr lang="en-US" sz="2400" b="1" dirty="0"/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r>
              <a:rPr lang="en-US" sz="2400" b="1" dirty="0"/>
              <a:t>Design a 10x10 filter to extract the local features </a:t>
            </a:r>
            <a:r>
              <a:rPr lang="en-US" sz="2400" b="1" dirty="0" smtClean="0"/>
              <a:t>in </a:t>
            </a:r>
            <a:r>
              <a:rPr lang="en-US" sz="2400" b="1" dirty="0"/>
              <a:t>an image. </a:t>
            </a:r>
            <a:r>
              <a:rPr lang="en-US" sz="2400" b="1" dirty="0" smtClean="0"/>
              <a:t>Then </a:t>
            </a:r>
            <a:r>
              <a:rPr lang="en-US" sz="2400" b="1" dirty="0"/>
              <a:t>a hidden layer neuron is connected to a </a:t>
            </a:r>
            <a:r>
              <a:rPr lang="en-US" sz="2400" b="1" dirty="0">
                <a:solidFill>
                  <a:schemeClr val="accent1"/>
                </a:solidFill>
              </a:rPr>
              <a:t>10x10 </a:t>
            </a:r>
            <a:r>
              <a:rPr lang="en-US" sz="2400" b="1" dirty="0"/>
              <a:t>area of the image through the filter</a:t>
            </a:r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86742"/>
            <a:ext cx="7596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Concept of Convolution </a:t>
            </a:r>
            <a:b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Polling in CNN Operations</a:t>
            </a:r>
          </a:p>
        </p:txBody>
      </p:sp>
    </p:spTree>
    <p:extLst>
      <p:ext uri="{BB962C8B-B14F-4D97-AF65-F5344CB8AC3E}">
        <p14:creationId xmlns:p14="http://schemas.microsoft.com/office/powerpoint/2010/main" val="304872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658" name="Rectangle 2"/>
          <p:cNvSpPr>
            <a:spLocks noChangeArrowheads="1"/>
          </p:cNvSpPr>
          <p:nvPr/>
        </p:nvSpPr>
        <p:spPr bwMode="auto">
          <a:xfrm>
            <a:off x="1524000" y="1449370"/>
            <a:ext cx="18182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0" y="1050759"/>
            <a:ext cx="9144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Patterns are much smaller than the whole image; </a:t>
            </a:r>
            <a:r>
              <a:rPr lang="en-US" altLang="zh-TW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extract features for classification.</a:t>
            </a:r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same pattern appears in different regions; convolution detects patterns in different regions of an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image</a:t>
            </a:r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Weights sharing of neurons to reduce the number of neurons in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CNN, (same filter to extract features at different locations)</a:t>
            </a:r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 subsampling 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to reduce the amount of features (features in a bigger range) and the computational complexity of the network.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Clr>
                <a:srgbClr val="C00000"/>
              </a:buClr>
              <a:buSzPct val="166000"/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86742"/>
            <a:ext cx="759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 of CNN</a:t>
            </a:r>
          </a:p>
        </p:txBody>
      </p:sp>
    </p:spTree>
    <p:extLst>
      <p:ext uri="{BB962C8B-B14F-4D97-AF65-F5344CB8AC3E}">
        <p14:creationId xmlns:p14="http://schemas.microsoft.com/office/powerpoint/2010/main" val="185286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9556"/>
            <a:ext cx="9144000" cy="68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1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1C39E-5AC7-4931-A99D-36A4B105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CNN Property 1 </a:t>
            </a:r>
            <a:r>
              <a:rPr lang="en-US" altLang="zh-TW" dirty="0">
                <a:solidFill>
                  <a:schemeClr val="bg1"/>
                </a:solidFill>
              </a:rPr>
              <a:t>property 1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87BDCB5B-0E54-4BF3-9CB9-ACE73792CF8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209800" y="1981200"/>
          <a:ext cx="2895600" cy="297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502706853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3043310132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335224017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757389337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1331672480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417044916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2857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786419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8847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499127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0137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887707"/>
                  </a:ext>
                </a:extLst>
              </a:tr>
            </a:tbl>
          </a:graphicData>
        </a:graphic>
      </p:graphicFrame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DEF077-EE2E-4CDE-AF2A-EBB50DFAB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Kai Hwang, USC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A36FE4-40DE-4798-BEAC-CDE546D0E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1C912-8246-4EC6-A507-80C8A60A8F1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4142BFB-9185-4604-9258-2115F8D91179}"/>
              </a:ext>
            </a:extLst>
          </p:cNvPr>
          <p:cNvSpPr txBox="1"/>
          <p:nvPr/>
        </p:nvSpPr>
        <p:spPr>
          <a:xfrm>
            <a:off x="3048000" y="5334000"/>
            <a:ext cx="130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 x 6  image</a:t>
            </a:r>
            <a:endParaRPr lang="zh-TW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E98308A-8DE1-43B4-86F9-F1F1D748A29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77000" y="2133600"/>
          <a:ext cx="1391646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882">
                  <a:extLst>
                    <a:ext uri="{9D8B030D-6E8A-4147-A177-3AD203B41FA5}">
                      <a16:colId xmlns:a16="http://schemas.microsoft.com/office/drawing/2014/main" val="3808742103"/>
                    </a:ext>
                  </a:extLst>
                </a:gridCol>
                <a:gridCol w="463882">
                  <a:extLst>
                    <a:ext uri="{9D8B030D-6E8A-4147-A177-3AD203B41FA5}">
                      <a16:colId xmlns:a16="http://schemas.microsoft.com/office/drawing/2014/main" val="4212537926"/>
                    </a:ext>
                  </a:extLst>
                </a:gridCol>
                <a:gridCol w="463882">
                  <a:extLst>
                    <a:ext uri="{9D8B030D-6E8A-4147-A177-3AD203B41FA5}">
                      <a16:colId xmlns:a16="http://schemas.microsoft.com/office/drawing/2014/main" val="44667286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99369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08876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37404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11A4786-C7F9-4CB6-9591-E385EC600F4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77000" y="3822032"/>
          <a:ext cx="1391646" cy="114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882">
                  <a:extLst>
                    <a:ext uri="{9D8B030D-6E8A-4147-A177-3AD203B41FA5}">
                      <a16:colId xmlns:a16="http://schemas.microsoft.com/office/drawing/2014/main" val="3808742103"/>
                    </a:ext>
                  </a:extLst>
                </a:gridCol>
                <a:gridCol w="463882">
                  <a:extLst>
                    <a:ext uri="{9D8B030D-6E8A-4147-A177-3AD203B41FA5}">
                      <a16:colId xmlns:a16="http://schemas.microsoft.com/office/drawing/2014/main" val="4212537926"/>
                    </a:ext>
                  </a:extLst>
                </a:gridCol>
                <a:gridCol w="463882">
                  <a:extLst>
                    <a:ext uri="{9D8B030D-6E8A-4147-A177-3AD203B41FA5}">
                      <a16:colId xmlns:a16="http://schemas.microsoft.com/office/drawing/2014/main" val="44667286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99369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08876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37404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FECDBB4C-A602-47A5-B72E-BF5C3B2C29AD}"/>
              </a:ext>
            </a:extLst>
          </p:cNvPr>
          <p:cNvSpPr txBox="1"/>
          <p:nvPr/>
        </p:nvSpPr>
        <p:spPr>
          <a:xfrm>
            <a:off x="6763839" y="1644089"/>
            <a:ext cx="83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Filter 1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4D60323-F925-45D6-B4C7-2D6E845252DA}"/>
              </a:ext>
            </a:extLst>
          </p:cNvPr>
          <p:cNvSpPr txBox="1"/>
          <p:nvPr/>
        </p:nvSpPr>
        <p:spPr>
          <a:xfrm>
            <a:off x="6779874" y="3429000"/>
            <a:ext cx="83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Filter 2</a:t>
            </a:r>
            <a:endParaRPr lang="zh-TW" altLang="en-US" dirty="0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27D92A1-DBD2-4D92-A4B6-6820F4983B15}"/>
              </a:ext>
            </a:extLst>
          </p:cNvPr>
          <p:cNvCxnSpPr/>
          <p:nvPr/>
        </p:nvCxnSpPr>
        <p:spPr>
          <a:xfrm>
            <a:off x="6629400" y="2286000"/>
            <a:ext cx="914400" cy="914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381A5FEC-52DA-4081-81FF-9AF70178C43F}"/>
              </a:ext>
            </a:extLst>
          </p:cNvPr>
          <p:cNvCxnSpPr/>
          <p:nvPr/>
        </p:nvCxnSpPr>
        <p:spPr>
          <a:xfrm>
            <a:off x="2362200" y="2286000"/>
            <a:ext cx="1066800" cy="99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D18239CB-BA99-42A7-9E6C-1946F3393973}"/>
              </a:ext>
            </a:extLst>
          </p:cNvPr>
          <p:cNvCxnSpPr/>
          <p:nvPr/>
        </p:nvCxnSpPr>
        <p:spPr>
          <a:xfrm>
            <a:off x="2362200" y="3659832"/>
            <a:ext cx="990600" cy="98836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5556A121-8809-444F-9654-C53BA3A4283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34906" y="2010942"/>
          <a:ext cx="1788540" cy="18126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0530">
                  <a:extLst>
                    <a:ext uri="{9D8B030D-6E8A-4147-A177-3AD203B41FA5}">
                      <a16:colId xmlns:a16="http://schemas.microsoft.com/office/drawing/2014/main" val="1192330402"/>
                    </a:ext>
                  </a:extLst>
                </a:gridCol>
                <a:gridCol w="452670">
                  <a:extLst>
                    <a:ext uri="{9D8B030D-6E8A-4147-A177-3AD203B41FA5}">
                      <a16:colId xmlns:a16="http://schemas.microsoft.com/office/drawing/2014/main" val="898493707"/>
                    </a:ext>
                  </a:extLst>
                </a:gridCol>
                <a:gridCol w="452670">
                  <a:extLst>
                    <a:ext uri="{9D8B030D-6E8A-4147-A177-3AD203B41FA5}">
                      <a16:colId xmlns:a16="http://schemas.microsoft.com/office/drawing/2014/main" val="47247145"/>
                    </a:ext>
                  </a:extLst>
                </a:gridCol>
                <a:gridCol w="452670">
                  <a:extLst>
                    <a:ext uri="{9D8B030D-6E8A-4147-A177-3AD203B41FA5}">
                      <a16:colId xmlns:a16="http://schemas.microsoft.com/office/drawing/2014/main" val="3554196695"/>
                    </a:ext>
                  </a:extLst>
                </a:gridCol>
              </a:tblGrid>
              <a:tr h="38818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838"/>
                  </a:ext>
                </a:extLst>
              </a:tr>
              <a:tr h="388187">
                <a:tc>
                  <a:txBody>
                    <a:bodyPr/>
                    <a:lstStyle/>
                    <a:p>
                      <a:r>
                        <a:rPr lang="en-US" altLang="zh-TW" dirty="0"/>
                        <a:t>-3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396630"/>
                  </a:ext>
                </a:extLst>
              </a:tr>
              <a:tr h="388187">
                <a:tc>
                  <a:txBody>
                    <a:bodyPr/>
                    <a:lstStyle/>
                    <a:p>
                      <a:r>
                        <a:rPr lang="en-US" altLang="zh-TW" dirty="0"/>
                        <a:t>-3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899564"/>
                  </a:ext>
                </a:extLst>
              </a:tr>
              <a:tr h="38818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687899"/>
                  </a:ext>
                </a:extLst>
              </a:tr>
            </a:tbl>
          </a:graphicData>
        </a:graphic>
      </p:graphicFrame>
      <p:sp>
        <p:nvSpPr>
          <p:cNvPr id="20" name="文字方塊 19">
            <a:extLst>
              <a:ext uri="{FF2B5EF4-FFF2-40B4-BE49-F238E27FC236}">
                <a16:creationId xmlns:a16="http://schemas.microsoft.com/office/drawing/2014/main" id="{CEC7EB55-F701-48F5-A4D0-A09F8E3BD6F6}"/>
              </a:ext>
            </a:extLst>
          </p:cNvPr>
          <p:cNvSpPr txBox="1"/>
          <p:nvPr/>
        </p:nvSpPr>
        <p:spPr>
          <a:xfrm>
            <a:off x="8862917" y="154927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Output</a:t>
            </a:r>
            <a:endParaRPr lang="zh-TW" altLang="en-US" dirty="0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B0EDDF1D-92C0-4FAB-98EA-CEE3F24EF284}"/>
              </a:ext>
            </a:extLst>
          </p:cNvPr>
          <p:cNvSpPr/>
          <p:nvPr/>
        </p:nvSpPr>
        <p:spPr>
          <a:xfrm>
            <a:off x="5334000" y="2514600"/>
            <a:ext cx="818154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6355B46-A630-4C98-AE20-14E923EE0621}"/>
              </a:ext>
            </a:extLst>
          </p:cNvPr>
          <p:cNvSpPr txBox="1"/>
          <p:nvPr/>
        </p:nvSpPr>
        <p:spPr>
          <a:xfrm>
            <a:off x="5020672" y="1942419"/>
            <a:ext cx="101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convolve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25AD4F4-1B37-41B8-95D2-EE2D01856E15}"/>
              </a:ext>
            </a:extLst>
          </p:cNvPr>
          <p:cNvSpPr txBox="1"/>
          <p:nvPr/>
        </p:nvSpPr>
        <p:spPr>
          <a:xfrm>
            <a:off x="4656358" y="5882346"/>
            <a:ext cx="420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Same patterns produce the largest outputs</a:t>
            </a:r>
            <a:endParaRPr lang="zh-TW" altLang="en-US" dirty="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7CD698DF-7EF3-42E3-B7F2-E09946C00635}"/>
              </a:ext>
            </a:extLst>
          </p:cNvPr>
          <p:cNvCxnSpPr>
            <a:endCxn id="10" idx="2"/>
          </p:cNvCxnSpPr>
          <p:nvPr/>
        </p:nvCxnSpPr>
        <p:spPr>
          <a:xfrm>
            <a:off x="7172823" y="3890666"/>
            <a:ext cx="0" cy="107436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556A121-8809-444F-9654-C53BA3A4283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05800" y="4038600"/>
          <a:ext cx="1788540" cy="15688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0530">
                  <a:extLst>
                    <a:ext uri="{9D8B030D-6E8A-4147-A177-3AD203B41FA5}">
                      <a16:colId xmlns:a16="http://schemas.microsoft.com/office/drawing/2014/main" val="1192330402"/>
                    </a:ext>
                  </a:extLst>
                </a:gridCol>
                <a:gridCol w="452670">
                  <a:extLst>
                    <a:ext uri="{9D8B030D-6E8A-4147-A177-3AD203B41FA5}">
                      <a16:colId xmlns:a16="http://schemas.microsoft.com/office/drawing/2014/main" val="898493707"/>
                    </a:ext>
                  </a:extLst>
                </a:gridCol>
                <a:gridCol w="452670">
                  <a:extLst>
                    <a:ext uri="{9D8B030D-6E8A-4147-A177-3AD203B41FA5}">
                      <a16:colId xmlns:a16="http://schemas.microsoft.com/office/drawing/2014/main" val="47247145"/>
                    </a:ext>
                  </a:extLst>
                </a:gridCol>
                <a:gridCol w="452670">
                  <a:extLst>
                    <a:ext uri="{9D8B030D-6E8A-4147-A177-3AD203B41FA5}">
                      <a16:colId xmlns:a16="http://schemas.microsoft.com/office/drawing/2014/main" val="3554196695"/>
                    </a:ext>
                  </a:extLst>
                </a:gridCol>
              </a:tblGrid>
              <a:tr h="388187"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838"/>
                  </a:ext>
                </a:extLst>
              </a:tr>
              <a:tr h="38818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396630"/>
                  </a:ext>
                </a:extLst>
              </a:tr>
              <a:tr h="388187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899564"/>
                  </a:ext>
                </a:extLst>
              </a:tr>
              <a:tr h="388187"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-4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687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86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04BE1D-FAED-40B0-98EF-4634A809A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18,  2010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A4E5D6-4B09-47D9-8CFE-12B7F8718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Kai Hwang, USC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4C0CC5-B46F-4B1F-BC78-EDD19CB8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1C912-8246-4EC6-A507-80C8A60A8F1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49154" name="Picture 2" descr="è¢å¹å¿«ç§ 2017-07-06 ä¸å3.59.01.png">
            <a:extLst>
              <a:ext uri="{FF2B5EF4-FFF2-40B4-BE49-F238E27FC236}">
                <a16:creationId xmlns:a16="http://schemas.microsoft.com/office/drawing/2014/main" id="{2633F654-22C3-430C-8717-39EC85384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9" y="685800"/>
            <a:ext cx="7883843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53B74A6-85E9-4BE0-9C3B-275603B70602}"/>
              </a:ext>
            </a:extLst>
          </p:cNvPr>
          <p:cNvSpPr txBox="1"/>
          <p:nvPr/>
        </p:nvSpPr>
        <p:spPr>
          <a:xfrm>
            <a:off x="7239001" y="232156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Credit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to </a:t>
            </a:r>
            <a:r>
              <a:rPr lang="zh-TW" altLang="en-US" dirty="0">
                <a:solidFill>
                  <a:schemeClr val="bg1"/>
                </a:solidFill>
              </a:rPr>
              <a:t>李弘毅</a:t>
            </a:r>
          </a:p>
        </p:txBody>
      </p:sp>
    </p:spTree>
    <p:extLst>
      <p:ext uri="{BB962C8B-B14F-4D97-AF65-F5344CB8AC3E}">
        <p14:creationId xmlns:p14="http://schemas.microsoft.com/office/powerpoint/2010/main" val="382525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3706</TotalTime>
  <Words>1156</Words>
  <Application>Microsoft Office PowerPoint</Application>
  <PresentationFormat>寬螢幕</PresentationFormat>
  <Paragraphs>376</Paragraphs>
  <Slides>45</Slides>
  <Notes>17</Notes>
  <HiddenSlides>0</HiddenSlides>
  <MMClips>0</MMClips>
  <ScaleCrop>false</ScaleCrop>
  <HeadingPairs>
    <vt:vector size="8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0</vt:i4>
      </vt:variant>
      <vt:variant>
        <vt:lpstr>投影片標題</vt:lpstr>
      </vt:variant>
      <vt:variant>
        <vt:i4>45</vt:i4>
      </vt:variant>
    </vt:vector>
  </HeadingPairs>
  <TitlesOfParts>
    <vt:vector size="59" baseType="lpstr">
      <vt:lpstr>MS PGothic</vt:lpstr>
      <vt:lpstr>MS PGothic</vt:lpstr>
      <vt:lpstr>宋体</vt:lpstr>
      <vt:lpstr>新細明體</vt:lpstr>
      <vt:lpstr>Arial</vt:lpstr>
      <vt:lpstr>Calibri</vt:lpstr>
      <vt:lpstr>Calibri Light</vt:lpstr>
      <vt:lpstr>Cambria Math</vt:lpstr>
      <vt:lpstr>Courier New</vt:lpstr>
      <vt:lpstr>Franklin Gothic Medium</vt:lpstr>
      <vt:lpstr>Symbol</vt:lpstr>
      <vt:lpstr>Times New Roman</vt:lpstr>
      <vt:lpstr>Wingdings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CNN Property 1 property 1</vt:lpstr>
      <vt:lpstr>PowerPoint 簡報</vt:lpstr>
      <vt:lpstr>A Filter</vt:lpstr>
      <vt:lpstr>A Filter</vt:lpstr>
      <vt:lpstr>A Filter</vt:lpstr>
      <vt:lpstr>Convolution</vt:lpstr>
      <vt:lpstr>Convolution</vt:lpstr>
      <vt:lpstr>Convolution</vt:lpstr>
      <vt:lpstr>PowerPoint 簡報</vt:lpstr>
      <vt:lpstr>PowerPoint 簡報</vt:lpstr>
      <vt:lpstr>Convolution Layer (conv)</vt:lpstr>
      <vt:lpstr>Convolution Layer (conv)</vt:lpstr>
      <vt:lpstr>PowerPoint 簡報</vt:lpstr>
      <vt:lpstr>Valid, no zero-padding, k*k filter, k=3, m=7 Dim. of feature map=(m-k+1)*(m-k+1)</vt:lpstr>
      <vt:lpstr>Full, k*k filter, k=3, m=7, output  (m+k-1)*(m+k-1)</vt:lpstr>
      <vt:lpstr>Same padding, x-k+1=m, x=m+k-1</vt:lpstr>
      <vt:lpstr>Pooling (Pool)</vt:lpstr>
      <vt:lpstr>Pooling</vt:lpstr>
      <vt:lpstr>Fully Connected Layers (FC)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Yiming</dc:creator>
  <cp:lastModifiedBy>USER</cp:lastModifiedBy>
  <cp:revision>199</cp:revision>
  <dcterms:created xsi:type="dcterms:W3CDTF">2017-10-31T06:00:10Z</dcterms:created>
  <dcterms:modified xsi:type="dcterms:W3CDTF">2022-03-23T08:43:48Z</dcterms:modified>
</cp:coreProperties>
</file>